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sldIdLst>
    <p:sldId id="256" r:id="rId2"/>
    <p:sldId id="257" r:id="rId3"/>
    <p:sldId id="258" r:id="rId4"/>
    <p:sldId id="259" r:id="rId5"/>
    <p:sldId id="260" r:id="rId6"/>
    <p:sldId id="273" r:id="rId7"/>
    <p:sldId id="280" r:id="rId8"/>
    <p:sldId id="275" r:id="rId9"/>
    <p:sldId id="276" r:id="rId10"/>
    <p:sldId id="278" r:id="rId11"/>
    <p:sldId id="264" r:id="rId12"/>
    <p:sldId id="265" r:id="rId13"/>
    <p:sldId id="266" r:id="rId14"/>
    <p:sldId id="267" r:id="rId15"/>
    <p:sldId id="268" r:id="rId16"/>
    <p:sldId id="269" r:id="rId17"/>
    <p:sldId id="270"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404" autoAdjust="0"/>
  </p:normalViewPr>
  <p:slideViewPr>
    <p:cSldViewPr snapToGrid="0">
      <p:cViewPr varScale="1">
        <p:scale>
          <a:sx n="108" d="100"/>
          <a:sy n="108" d="100"/>
        </p:scale>
        <p:origin x="1344"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gos Gonçalves Dias Rodrigues" userId="ab70cc671f580e17" providerId="LiveId" clId="{0CDA5C21-5A48-4FB4-898E-A126FA9B64E5}"/>
    <pc:docChg chg="modSld">
      <pc:chgData name="Argos Gonçalves Dias Rodrigues" userId="ab70cc671f580e17" providerId="LiveId" clId="{0CDA5C21-5A48-4FB4-898E-A126FA9B64E5}" dt="2026-02-22T18:01:15.348" v="137" actId="14100"/>
      <pc:docMkLst>
        <pc:docMk/>
      </pc:docMkLst>
      <pc:sldChg chg="modSp mod">
        <pc:chgData name="Argos Gonçalves Dias Rodrigues" userId="ab70cc671f580e17" providerId="LiveId" clId="{0CDA5C21-5A48-4FB4-898E-A126FA9B64E5}" dt="2026-02-22T18:01:15.348" v="137" actId="14100"/>
        <pc:sldMkLst>
          <pc:docMk/>
          <pc:sldMk cId="1190080799" sldId="276"/>
        </pc:sldMkLst>
        <pc:spChg chg="mod">
          <ac:chgData name="Argos Gonçalves Dias Rodrigues" userId="ab70cc671f580e17" providerId="LiveId" clId="{0CDA5C21-5A48-4FB4-898E-A126FA9B64E5}" dt="2026-02-22T18:00:49.849" v="112" actId="6549"/>
          <ac:spMkLst>
            <pc:docMk/>
            <pc:sldMk cId="1190080799" sldId="276"/>
            <ac:spMk id="2" creationId="{82F895F7-2736-696D-CC33-2372427AF15D}"/>
          </ac:spMkLst>
        </pc:spChg>
        <pc:spChg chg="mod">
          <ac:chgData name="Argos Gonçalves Dias Rodrigues" userId="ab70cc671f580e17" providerId="LiveId" clId="{0CDA5C21-5A48-4FB4-898E-A126FA9B64E5}" dt="2026-02-22T18:01:15.348" v="137" actId="14100"/>
          <ac:spMkLst>
            <pc:docMk/>
            <pc:sldMk cId="1190080799" sldId="276"/>
            <ac:spMk id="15" creationId="{12C0631E-4A90-B39A-3776-E017161BE2DF}"/>
          </ac:spMkLst>
        </pc:spChg>
      </pc:sldChg>
      <pc:sldChg chg="modSp mod">
        <pc:chgData name="Argos Gonçalves Dias Rodrigues" userId="ab70cc671f580e17" providerId="LiveId" clId="{0CDA5C21-5A48-4FB4-898E-A126FA9B64E5}" dt="2026-02-22T17:29:55.886" v="96" actId="20577"/>
        <pc:sldMkLst>
          <pc:docMk/>
          <pc:sldMk cId="1111374708" sldId="280"/>
        </pc:sldMkLst>
        <pc:spChg chg="mod">
          <ac:chgData name="Argos Gonçalves Dias Rodrigues" userId="ab70cc671f580e17" providerId="LiveId" clId="{0CDA5C21-5A48-4FB4-898E-A126FA9B64E5}" dt="2026-02-22T17:29:55.886" v="96" actId="20577"/>
          <ac:spMkLst>
            <pc:docMk/>
            <pc:sldMk cId="1111374708" sldId="280"/>
            <ac:spMk id="15" creationId="{0990CF9D-1CD2-97BA-D5D9-EA28D6D2260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pt-BR"/>
              <a:t>Clique para editar o título Mestre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E25BD98A-D8A1-4398-B398-5ACB339DAC0E}" type="datetimeFigureOut">
              <a:rPr lang="pt-BR" smtClean="0"/>
              <a:t>22/02/2026</a:t>
            </a:fld>
            <a:endParaRPr lang="pt-BR"/>
          </a:p>
        </p:txBody>
      </p:sp>
      <p:sp>
        <p:nvSpPr>
          <p:cNvPr id="5" name="Footer Placeholder 4"/>
          <p:cNvSpPr>
            <a:spLocks noGrp="1"/>
          </p:cNvSpPr>
          <p:nvPr>
            <p:ph type="ftr" sz="quarter" idx="11"/>
          </p:nvPr>
        </p:nvSpPr>
        <p:spPr/>
        <p:txBody>
          <a:bodyPr/>
          <a:lstStyle/>
          <a:p>
            <a:endParaRPr lang="pt-B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9B96A94F-F69C-4CC6-AAAA-1894D65BC747}" type="slidenum">
              <a:rPr lang="pt-BR" smtClean="0"/>
              <a:t>‹nº›</a:t>
            </a:fld>
            <a:endParaRPr lang="pt-BR"/>
          </a:p>
        </p:txBody>
      </p:sp>
    </p:spTree>
    <p:extLst>
      <p:ext uri="{BB962C8B-B14F-4D97-AF65-F5344CB8AC3E}">
        <p14:creationId xmlns:p14="http://schemas.microsoft.com/office/powerpoint/2010/main" val="1187482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pt-BR"/>
              <a:t>Clique para editar o título Mestre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E25BD98A-D8A1-4398-B398-5ACB339DAC0E}" type="datetimeFigureOut">
              <a:rPr lang="pt-BR" smtClean="0"/>
              <a:t>22/02/2026</a:t>
            </a:fld>
            <a:endParaRPr lang="pt-BR"/>
          </a:p>
        </p:txBody>
      </p:sp>
      <p:sp>
        <p:nvSpPr>
          <p:cNvPr id="5" name="Footer Placeholder 4"/>
          <p:cNvSpPr>
            <a:spLocks noGrp="1"/>
          </p:cNvSpPr>
          <p:nvPr>
            <p:ph type="ftr" sz="quarter" idx="11"/>
          </p:nvPr>
        </p:nvSpPr>
        <p:spPr/>
        <p:txBody>
          <a:bodyPr/>
          <a:lstStyle/>
          <a:p>
            <a:endParaRPr lang="pt-B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B96A94F-F69C-4CC6-AAAA-1894D65BC747}" type="slidenum">
              <a:rPr lang="pt-BR" smtClean="0"/>
              <a:t>‹nº›</a:t>
            </a:fld>
            <a:endParaRPr lang="pt-BR"/>
          </a:p>
        </p:txBody>
      </p:sp>
    </p:spTree>
    <p:extLst>
      <p:ext uri="{BB962C8B-B14F-4D97-AF65-F5344CB8AC3E}">
        <p14:creationId xmlns:p14="http://schemas.microsoft.com/office/powerpoint/2010/main" val="4097904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pt-BR"/>
              <a:t>Clique para editar o título Mestre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E25BD98A-D8A1-4398-B398-5ACB339DAC0E}" type="datetimeFigureOut">
              <a:rPr lang="pt-BR" smtClean="0"/>
              <a:t>22/02/2026</a:t>
            </a:fld>
            <a:endParaRPr lang="pt-BR"/>
          </a:p>
        </p:txBody>
      </p:sp>
      <p:sp>
        <p:nvSpPr>
          <p:cNvPr id="5" name="Footer Placeholder 4"/>
          <p:cNvSpPr>
            <a:spLocks noGrp="1"/>
          </p:cNvSpPr>
          <p:nvPr>
            <p:ph type="ftr" sz="quarter" idx="11"/>
          </p:nvPr>
        </p:nvSpPr>
        <p:spPr/>
        <p:txBody>
          <a:bodyPr/>
          <a:lstStyle/>
          <a:p>
            <a:endParaRPr lang="pt-B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B96A94F-F69C-4CC6-AAAA-1894D65BC747}" type="slidenum">
              <a:rPr lang="pt-BR" smtClean="0"/>
              <a:t>‹nº›</a:t>
            </a:fld>
            <a:endParaRPr lang="pt-BR"/>
          </a:p>
        </p:txBody>
      </p:sp>
    </p:spTree>
    <p:extLst>
      <p:ext uri="{BB962C8B-B14F-4D97-AF65-F5344CB8AC3E}">
        <p14:creationId xmlns:p14="http://schemas.microsoft.com/office/powerpoint/2010/main" val="2698639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E25BD98A-D8A1-4398-B398-5ACB339DAC0E}" type="datetimeFigureOut">
              <a:rPr lang="pt-BR" smtClean="0"/>
              <a:t>22/02/2026</a:t>
            </a:fld>
            <a:endParaRPr lang="pt-BR"/>
          </a:p>
        </p:txBody>
      </p:sp>
      <p:sp>
        <p:nvSpPr>
          <p:cNvPr id="6" name="Footer Placeholder 5"/>
          <p:cNvSpPr>
            <a:spLocks noGrp="1"/>
          </p:cNvSpPr>
          <p:nvPr>
            <p:ph type="ftr" sz="quarter" idx="11"/>
          </p:nvPr>
        </p:nvSpPr>
        <p:spPr/>
        <p:txBody>
          <a:bodyPr/>
          <a:lstStyle/>
          <a:p>
            <a:endParaRPr lang="pt-B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9B96A94F-F69C-4CC6-AAAA-1894D65BC747}" type="slidenum">
              <a:rPr lang="pt-BR" smtClean="0"/>
              <a:t>‹nº›</a:t>
            </a:fld>
            <a:endParaRPr lang="pt-BR"/>
          </a:p>
        </p:txBody>
      </p:sp>
    </p:spTree>
    <p:extLst>
      <p:ext uri="{BB962C8B-B14F-4D97-AF65-F5344CB8AC3E}">
        <p14:creationId xmlns:p14="http://schemas.microsoft.com/office/powerpoint/2010/main" val="691574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t-BR"/>
              <a:t>Clique para editar o título Mestre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E25BD98A-D8A1-4398-B398-5ACB339DAC0E}" type="datetimeFigureOut">
              <a:rPr lang="pt-BR" smtClean="0"/>
              <a:t>22/02/2026</a:t>
            </a:fld>
            <a:endParaRPr lang="pt-BR"/>
          </a:p>
        </p:txBody>
      </p:sp>
      <p:sp>
        <p:nvSpPr>
          <p:cNvPr id="8" name="Footer Placeholder 7"/>
          <p:cNvSpPr>
            <a:spLocks noGrp="1"/>
          </p:cNvSpPr>
          <p:nvPr>
            <p:ph type="ftr" sz="quarter" idx="11"/>
          </p:nvPr>
        </p:nvSpPr>
        <p:spPr/>
        <p:txBody>
          <a:bodyPr/>
          <a:lstStyle/>
          <a:p>
            <a:endParaRPr lang="pt-B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B96A94F-F69C-4CC6-AAAA-1894D65BC747}" type="slidenum">
              <a:rPr lang="pt-BR" smtClean="0"/>
              <a:t>‹nº›</a:t>
            </a:fld>
            <a:endParaRPr lang="pt-BR"/>
          </a:p>
        </p:txBody>
      </p:sp>
    </p:spTree>
    <p:extLst>
      <p:ext uri="{BB962C8B-B14F-4D97-AF65-F5344CB8AC3E}">
        <p14:creationId xmlns:p14="http://schemas.microsoft.com/office/powerpoint/2010/main" val="2090037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E25BD98A-D8A1-4398-B398-5ACB339DAC0E}" type="datetimeFigureOut">
              <a:rPr lang="pt-BR" smtClean="0"/>
              <a:t>22/02/2026</a:t>
            </a:fld>
            <a:endParaRPr lang="pt-BR"/>
          </a:p>
        </p:txBody>
      </p:sp>
      <p:sp>
        <p:nvSpPr>
          <p:cNvPr id="4" name="Footer Placeholder 3"/>
          <p:cNvSpPr>
            <a:spLocks noGrp="1"/>
          </p:cNvSpPr>
          <p:nvPr>
            <p:ph type="ftr" sz="quarter" idx="11"/>
          </p:nvPr>
        </p:nvSpPr>
        <p:spPr/>
        <p:txBody>
          <a:bodyPr/>
          <a:lstStyle/>
          <a:p>
            <a:endParaRPr lang="pt-B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B96A94F-F69C-4CC6-AAAA-1894D65BC747}" type="slidenum">
              <a:rPr lang="pt-BR" smtClean="0"/>
              <a:t>‹nº›</a:t>
            </a:fld>
            <a:endParaRPr lang="pt-BR"/>
          </a:p>
        </p:txBody>
      </p:sp>
    </p:spTree>
    <p:extLst>
      <p:ext uri="{BB962C8B-B14F-4D97-AF65-F5344CB8AC3E}">
        <p14:creationId xmlns:p14="http://schemas.microsoft.com/office/powerpoint/2010/main" val="3012733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5BD98A-D8A1-4398-B398-5ACB339DAC0E}" type="datetimeFigureOut">
              <a:rPr lang="pt-BR" smtClean="0"/>
              <a:t>22/02/2026</a:t>
            </a:fld>
            <a:endParaRPr lang="pt-BR"/>
          </a:p>
        </p:txBody>
      </p:sp>
      <p:sp>
        <p:nvSpPr>
          <p:cNvPr id="3" name="Footer Placeholder 2"/>
          <p:cNvSpPr>
            <a:spLocks noGrp="1"/>
          </p:cNvSpPr>
          <p:nvPr>
            <p:ph type="ftr" sz="quarter" idx="11"/>
          </p:nvPr>
        </p:nvSpPr>
        <p:spPr/>
        <p:txBody>
          <a:bodyPr/>
          <a:lstStyle/>
          <a:p>
            <a:endParaRPr lang="pt-B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B96A94F-F69C-4CC6-AAAA-1894D65BC747}" type="slidenum">
              <a:rPr lang="pt-BR" smtClean="0"/>
              <a:t>‹nº›</a:t>
            </a:fld>
            <a:endParaRPr lang="pt-BR"/>
          </a:p>
        </p:txBody>
      </p:sp>
    </p:spTree>
    <p:extLst>
      <p:ext uri="{BB962C8B-B14F-4D97-AF65-F5344CB8AC3E}">
        <p14:creationId xmlns:p14="http://schemas.microsoft.com/office/powerpoint/2010/main" val="1015848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pt-BR"/>
              <a:t>Clique para editar o título Mestre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E25BD98A-D8A1-4398-B398-5ACB339DAC0E}" type="datetimeFigureOut">
              <a:rPr lang="pt-BR" smtClean="0"/>
              <a:t>22/02/2026</a:t>
            </a:fld>
            <a:endParaRPr lang="pt-BR"/>
          </a:p>
        </p:txBody>
      </p:sp>
      <p:sp>
        <p:nvSpPr>
          <p:cNvPr id="6" name="Footer Placeholder 5"/>
          <p:cNvSpPr>
            <a:spLocks noGrp="1"/>
          </p:cNvSpPr>
          <p:nvPr>
            <p:ph type="ftr" sz="quarter" idx="11"/>
          </p:nvPr>
        </p:nvSpPr>
        <p:spPr/>
        <p:txBody>
          <a:bodyPr/>
          <a:lstStyle/>
          <a:p>
            <a:endParaRPr lang="pt-B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B96A94F-F69C-4CC6-AAAA-1894D65BC747}" type="slidenum">
              <a:rPr lang="pt-BR" smtClean="0"/>
              <a:t>‹nº›</a:t>
            </a:fld>
            <a:endParaRPr lang="pt-BR"/>
          </a:p>
        </p:txBody>
      </p:sp>
    </p:spTree>
    <p:extLst>
      <p:ext uri="{BB962C8B-B14F-4D97-AF65-F5344CB8AC3E}">
        <p14:creationId xmlns:p14="http://schemas.microsoft.com/office/powerpoint/2010/main" val="3641847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E25BD98A-D8A1-4398-B398-5ACB339DAC0E}" type="datetimeFigureOut">
              <a:rPr lang="pt-BR" smtClean="0"/>
              <a:t>22/02/2026</a:t>
            </a:fld>
            <a:endParaRPr lang="pt-BR"/>
          </a:p>
        </p:txBody>
      </p:sp>
      <p:sp>
        <p:nvSpPr>
          <p:cNvPr id="6" name="Footer Placeholder 5"/>
          <p:cNvSpPr>
            <a:spLocks noGrp="1"/>
          </p:cNvSpPr>
          <p:nvPr>
            <p:ph type="ftr" sz="quarter" idx="11"/>
          </p:nvPr>
        </p:nvSpPr>
        <p:spPr/>
        <p:txBody>
          <a:bodyPr/>
          <a:lstStyle/>
          <a:p>
            <a:endParaRPr lang="pt-B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B96A94F-F69C-4CC6-AAAA-1894D65BC747}" type="slidenum">
              <a:rPr lang="pt-BR" smtClean="0"/>
              <a:t>‹nº›</a:t>
            </a:fld>
            <a:endParaRPr lang="pt-BR"/>
          </a:p>
        </p:txBody>
      </p:sp>
    </p:spTree>
    <p:extLst>
      <p:ext uri="{BB962C8B-B14F-4D97-AF65-F5344CB8AC3E}">
        <p14:creationId xmlns:p14="http://schemas.microsoft.com/office/powerpoint/2010/main" val="525736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pt-BR"/>
              <a:t>Clique para editar o título Mestre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E25BD98A-D8A1-4398-B398-5ACB339DAC0E}" type="datetimeFigureOut">
              <a:rPr lang="pt-BR" smtClean="0"/>
              <a:t>22/02/2026</a:t>
            </a:fld>
            <a:endParaRPr lang="pt-BR"/>
          </a:p>
        </p:txBody>
      </p:sp>
      <p:sp>
        <p:nvSpPr>
          <p:cNvPr id="5" name="Footer Placeholder 4"/>
          <p:cNvSpPr>
            <a:spLocks noGrp="1"/>
          </p:cNvSpPr>
          <p:nvPr>
            <p:ph type="ftr" sz="quarter" idx="11"/>
          </p:nvPr>
        </p:nvSpPr>
        <p:spPr/>
        <p:txBody>
          <a:bodyPr/>
          <a:lstStyle/>
          <a:p>
            <a:endParaRPr lang="pt-B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B96A94F-F69C-4CC6-AAAA-1894D65BC747}" type="slidenum">
              <a:rPr lang="pt-BR" smtClean="0"/>
              <a:t>‹nº›</a:t>
            </a:fld>
            <a:endParaRPr lang="pt-BR"/>
          </a:p>
        </p:txBody>
      </p:sp>
    </p:spTree>
    <p:extLst>
      <p:ext uri="{BB962C8B-B14F-4D97-AF65-F5344CB8AC3E}">
        <p14:creationId xmlns:p14="http://schemas.microsoft.com/office/powerpoint/2010/main" val="4067957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pt-BR"/>
              <a:t>Clique para editar o título Mestre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os estilos de texto Mestres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E25BD98A-D8A1-4398-B398-5ACB339DAC0E}" type="datetimeFigureOut">
              <a:rPr lang="pt-BR" smtClean="0"/>
              <a:t>22/02/2026</a:t>
            </a:fld>
            <a:endParaRPr lang="pt-BR"/>
          </a:p>
        </p:txBody>
      </p:sp>
      <p:sp>
        <p:nvSpPr>
          <p:cNvPr id="5" name="Footer Placeholder 4"/>
          <p:cNvSpPr>
            <a:spLocks noGrp="1"/>
          </p:cNvSpPr>
          <p:nvPr>
            <p:ph type="ftr" sz="quarter" idx="11"/>
          </p:nvPr>
        </p:nvSpPr>
        <p:spPr/>
        <p:txBody>
          <a:bodyPr/>
          <a:lstStyle/>
          <a:p>
            <a:endParaRPr lang="pt-B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B96A94F-F69C-4CC6-AAAA-1894D65BC747}" type="slidenum">
              <a:rPr lang="pt-BR" smtClean="0"/>
              <a:t>‹nº›</a:t>
            </a:fld>
            <a:endParaRPr lang="pt-B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27212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pt-BR"/>
              <a:t>Clique para editar o título Mestre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a:t>Clique para editar os estilos de texto Mestres</a:t>
            </a:r>
          </a:p>
        </p:txBody>
      </p:sp>
      <p:sp>
        <p:nvSpPr>
          <p:cNvPr id="5" name="Date Placeholder 4"/>
          <p:cNvSpPr>
            <a:spLocks noGrp="1"/>
          </p:cNvSpPr>
          <p:nvPr>
            <p:ph type="dt" sz="half" idx="10"/>
          </p:nvPr>
        </p:nvSpPr>
        <p:spPr/>
        <p:txBody>
          <a:bodyPr/>
          <a:lstStyle/>
          <a:p>
            <a:fld id="{E25BD98A-D8A1-4398-B398-5ACB339DAC0E}" type="datetimeFigureOut">
              <a:rPr lang="pt-BR" smtClean="0"/>
              <a:t>22/02/2026</a:t>
            </a:fld>
            <a:endParaRPr lang="pt-BR"/>
          </a:p>
        </p:txBody>
      </p:sp>
      <p:sp>
        <p:nvSpPr>
          <p:cNvPr id="6" name="Footer Placeholder 5"/>
          <p:cNvSpPr>
            <a:spLocks noGrp="1"/>
          </p:cNvSpPr>
          <p:nvPr>
            <p:ph type="ftr" sz="quarter" idx="11"/>
          </p:nvPr>
        </p:nvSpPr>
        <p:spPr/>
        <p:txBody>
          <a:bodyPr/>
          <a:lstStyle/>
          <a:p>
            <a:endParaRPr lang="pt-B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B96A94F-F69C-4CC6-AAAA-1894D65BC747}" type="slidenum">
              <a:rPr lang="pt-BR" smtClean="0"/>
              <a:t>‹nº›</a:t>
            </a:fld>
            <a:endParaRPr lang="pt-BR"/>
          </a:p>
        </p:txBody>
      </p:sp>
    </p:spTree>
    <p:extLst>
      <p:ext uri="{BB962C8B-B14F-4D97-AF65-F5344CB8AC3E}">
        <p14:creationId xmlns:p14="http://schemas.microsoft.com/office/powerpoint/2010/main" val="34402079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pt-BR"/>
              <a:t>Clique para editar o título Mestre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os estilos de texto Mestres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a:t>Clique para editar os estilos de texto Mestres</a:t>
            </a:r>
          </a:p>
        </p:txBody>
      </p:sp>
      <p:sp>
        <p:nvSpPr>
          <p:cNvPr id="5" name="Date Placeholder 4"/>
          <p:cNvSpPr>
            <a:spLocks noGrp="1"/>
          </p:cNvSpPr>
          <p:nvPr>
            <p:ph type="dt" sz="half" idx="10"/>
          </p:nvPr>
        </p:nvSpPr>
        <p:spPr/>
        <p:txBody>
          <a:bodyPr/>
          <a:lstStyle/>
          <a:p>
            <a:fld id="{E25BD98A-D8A1-4398-B398-5ACB339DAC0E}" type="datetimeFigureOut">
              <a:rPr lang="pt-BR" smtClean="0"/>
              <a:t>22/02/2026</a:t>
            </a:fld>
            <a:endParaRPr lang="pt-BR"/>
          </a:p>
        </p:txBody>
      </p:sp>
      <p:sp>
        <p:nvSpPr>
          <p:cNvPr id="6" name="Footer Placeholder 5"/>
          <p:cNvSpPr>
            <a:spLocks noGrp="1"/>
          </p:cNvSpPr>
          <p:nvPr>
            <p:ph type="ftr" sz="quarter" idx="11"/>
          </p:nvPr>
        </p:nvSpPr>
        <p:spPr/>
        <p:txBody>
          <a:bodyPr/>
          <a:lstStyle/>
          <a:p>
            <a:endParaRPr lang="pt-B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B96A94F-F69C-4CC6-AAAA-1894D65BC747}" type="slidenum">
              <a:rPr lang="pt-BR" smtClean="0"/>
              <a:t>‹nº›</a:t>
            </a:fld>
            <a:endParaRPr lang="pt-B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193014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pt-BR"/>
              <a:t>Clique para editar o título Mestre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os estilos de texto Mestres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a:t>Clique para editar os estilos de texto Mestres</a:t>
            </a:r>
          </a:p>
        </p:txBody>
      </p:sp>
      <p:sp>
        <p:nvSpPr>
          <p:cNvPr id="5" name="Date Placeholder 4"/>
          <p:cNvSpPr>
            <a:spLocks noGrp="1"/>
          </p:cNvSpPr>
          <p:nvPr>
            <p:ph type="dt" sz="half" idx="10"/>
          </p:nvPr>
        </p:nvSpPr>
        <p:spPr/>
        <p:txBody>
          <a:bodyPr/>
          <a:lstStyle/>
          <a:p>
            <a:fld id="{E25BD98A-D8A1-4398-B398-5ACB339DAC0E}" type="datetimeFigureOut">
              <a:rPr lang="pt-BR" smtClean="0"/>
              <a:t>22/02/2026</a:t>
            </a:fld>
            <a:endParaRPr lang="pt-BR"/>
          </a:p>
        </p:txBody>
      </p:sp>
      <p:sp>
        <p:nvSpPr>
          <p:cNvPr id="6" name="Footer Placeholder 5"/>
          <p:cNvSpPr>
            <a:spLocks noGrp="1"/>
          </p:cNvSpPr>
          <p:nvPr>
            <p:ph type="ftr" sz="quarter" idx="11"/>
          </p:nvPr>
        </p:nvSpPr>
        <p:spPr/>
        <p:txBody>
          <a:bodyPr/>
          <a:lstStyle/>
          <a:p>
            <a:endParaRPr lang="pt-B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B96A94F-F69C-4CC6-AAAA-1894D65BC747}" type="slidenum">
              <a:rPr lang="pt-BR" smtClean="0"/>
              <a:t>‹nº›</a:t>
            </a:fld>
            <a:endParaRPr lang="pt-BR"/>
          </a:p>
        </p:txBody>
      </p:sp>
    </p:spTree>
    <p:extLst>
      <p:ext uri="{BB962C8B-B14F-4D97-AF65-F5344CB8AC3E}">
        <p14:creationId xmlns:p14="http://schemas.microsoft.com/office/powerpoint/2010/main" val="14441479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ncho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E25BD98A-D8A1-4398-B398-5ACB339DAC0E}" type="datetimeFigureOut">
              <a:rPr lang="pt-BR" smtClean="0"/>
              <a:t>22/02/2026</a:t>
            </a:fld>
            <a:endParaRPr lang="pt-BR"/>
          </a:p>
        </p:txBody>
      </p:sp>
      <p:sp>
        <p:nvSpPr>
          <p:cNvPr id="5" name="Footer Placeholder 4"/>
          <p:cNvSpPr>
            <a:spLocks noGrp="1"/>
          </p:cNvSpPr>
          <p:nvPr>
            <p:ph type="ftr" sz="quarter" idx="11"/>
          </p:nvPr>
        </p:nvSpPr>
        <p:spPr/>
        <p:txBody>
          <a:bodyPr/>
          <a:lstStyle/>
          <a:p>
            <a:endParaRPr lang="pt-B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B96A94F-F69C-4CC6-AAAA-1894D65BC747}" type="slidenum">
              <a:rPr lang="pt-BR" smtClean="0"/>
              <a:t>‹nº›</a:t>
            </a:fld>
            <a:endParaRPr lang="pt-BR"/>
          </a:p>
        </p:txBody>
      </p:sp>
    </p:spTree>
    <p:extLst>
      <p:ext uri="{BB962C8B-B14F-4D97-AF65-F5344CB8AC3E}">
        <p14:creationId xmlns:p14="http://schemas.microsoft.com/office/powerpoint/2010/main" val="15230779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pt-BR"/>
              <a:t>Clique para editar o título Mestre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E25BD98A-D8A1-4398-B398-5ACB339DAC0E}" type="datetimeFigureOut">
              <a:rPr lang="pt-BR" smtClean="0"/>
              <a:t>22/02/2026</a:t>
            </a:fld>
            <a:endParaRPr lang="pt-BR"/>
          </a:p>
        </p:txBody>
      </p:sp>
      <p:sp>
        <p:nvSpPr>
          <p:cNvPr id="5" name="Footer Placeholder 4"/>
          <p:cNvSpPr>
            <a:spLocks noGrp="1"/>
          </p:cNvSpPr>
          <p:nvPr>
            <p:ph type="ftr" sz="quarter" idx="11"/>
          </p:nvPr>
        </p:nvSpPr>
        <p:spPr/>
        <p:txBody>
          <a:bodyPr/>
          <a:lstStyle/>
          <a:p>
            <a:endParaRPr lang="pt-B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B96A94F-F69C-4CC6-AAAA-1894D65BC747}" type="slidenum">
              <a:rPr lang="pt-BR" smtClean="0"/>
              <a:t>‹nº›</a:t>
            </a:fld>
            <a:endParaRPr lang="pt-BR"/>
          </a:p>
        </p:txBody>
      </p:sp>
    </p:spTree>
    <p:extLst>
      <p:ext uri="{BB962C8B-B14F-4D97-AF65-F5344CB8AC3E}">
        <p14:creationId xmlns:p14="http://schemas.microsoft.com/office/powerpoint/2010/main" val="3316550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pt-BR"/>
              <a:t>Clique para editar o título Mestre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25BD98A-D8A1-4398-B398-5ACB339DAC0E}" type="datetimeFigureOut">
              <a:rPr lang="pt-BR" smtClean="0"/>
              <a:t>22/02/2026</a:t>
            </a:fld>
            <a:endParaRPr lang="pt-B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pt-B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9B96A94F-F69C-4CC6-AAAA-1894D65BC747}" type="slidenum">
              <a:rPr lang="pt-BR" smtClean="0"/>
              <a:t>‹nº›</a:t>
            </a:fld>
            <a:endParaRPr lang="pt-BR"/>
          </a:p>
        </p:txBody>
      </p:sp>
    </p:spTree>
    <p:extLst>
      <p:ext uri="{BB962C8B-B14F-4D97-AF65-F5344CB8AC3E}">
        <p14:creationId xmlns:p14="http://schemas.microsoft.com/office/powerpoint/2010/main" val="63680186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aen.pr.gov.br/sites/default/arquivos_restritos/files/documento/2024-10/resolucao_sedest_12_-_21_de_marco_de_2022.pdf" TargetMode="External"/><Relationship Id="rId2" Type="http://schemas.openxmlformats.org/officeDocument/2006/relationships/hyperlink" Target="https://www.band.uol.com.br/agro/videos/pesca-esportiva-gera-mais-de-270-mil-empregos-no-brasil-17246393"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lnppe.com.br/#sobrenos" TargetMode="External"/><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argos.rodrigues01@gmail.com" TargetMode="External"/><Relationship Id="rId2" Type="http://schemas.openxmlformats.org/officeDocument/2006/relationships/image" Target="../media/image2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037365-D1C3-3E8C-99CF-856C97F4B4EE}"/>
              </a:ext>
            </a:extLst>
          </p:cNvPr>
          <p:cNvSpPr>
            <a:spLocks noGrp="1"/>
          </p:cNvSpPr>
          <p:nvPr>
            <p:ph type="ctrTitle"/>
          </p:nvPr>
        </p:nvSpPr>
        <p:spPr/>
        <p:txBody>
          <a:bodyPr>
            <a:normAutofit fontScale="90000"/>
          </a:bodyPr>
          <a:lstStyle/>
          <a:p>
            <a:br>
              <a:rPr lang="pt-BR" dirty="0"/>
            </a:br>
            <a:br>
              <a:rPr lang="pt-BR" dirty="0"/>
            </a:br>
            <a:br>
              <a:rPr lang="pt-BR" dirty="0"/>
            </a:br>
            <a:br>
              <a:rPr lang="pt-BR" dirty="0"/>
            </a:br>
            <a:br>
              <a:rPr lang="pt-BR" dirty="0"/>
            </a:br>
            <a:br>
              <a:rPr lang="pt-BR" dirty="0"/>
            </a:br>
            <a:br>
              <a:rPr lang="pt-BR" dirty="0"/>
            </a:br>
            <a:br>
              <a:rPr lang="pt-BR" dirty="0"/>
            </a:br>
            <a:br>
              <a:rPr lang="pt-BR" dirty="0"/>
            </a:br>
            <a:br>
              <a:rPr lang="pt-BR" dirty="0"/>
            </a:br>
            <a:br>
              <a:rPr lang="pt-BR" dirty="0"/>
            </a:br>
            <a:br>
              <a:rPr lang="pt-BR" dirty="0"/>
            </a:br>
            <a:br>
              <a:rPr lang="pt-BR" dirty="0"/>
            </a:br>
            <a:br>
              <a:rPr lang="pt-BR" dirty="0"/>
            </a:br>
            <a:br>
              <a:rPr lang="pt-BR" dirty="0"/>
            </a:br>
            <a:br>
              <a:rPr lang="pt-BR" dirty="0"/>
            </a:br>
            <a:br>
              <a:rPr lang="pt-BR" dirty="0"/>
            </a:br>
            <a:br>
              <a:rPr lang="pt-BR" dirty="0"/>
            </a:br>
            <a:br>
              <a:rPr lang="pt-BR" dirty="0"/>
            </a:br>
            <a:br>
              <a:rPr lang="pt-BR" dirty="0"/>
            </a:br>
            <a:br>
              <a:rPr lang="pt-BR" dirty="0"/>
            </a:br>
            <a:br>
              <a:rPr lang="pt-BR" dirty="0"/>
            </a:br>
            <a:br>
              <a:rPr lang="pt-BR" dirty="0"/>
            </a:br>
            <a:r>
              <a:rPr lang="pt-BR" dirty="0"/>
              <a:t>Projeto Dourados do Cinzas</a:t>
            </a:r>
          </a:p>
        </p:txBody>
      </p:sp>
      <p:sp>
        <p:nvSpPr>
          <p:cNvPr id="3" name="Subtítulo 2">
            <a:extLst>
              <a:ext uri="{FF2B5EF4-FFF2-40B4-BE49-F238E27FC236}">
                <a16:creationId xmlns:a16="http://schemas.microsoft.com/office/drawing/2014/main" id="{BD336270-E5F8-ED0D-8167-FC83F2205D99}"/>
              </a:ext>
            </a:extLst>
          </p:cNvPr>
          <p:cNvSpPr>
            <a:spLocks noGrp="1"/>
          </p:cNvSpPr>
          <p:nvPr>
            <p:ph type="subTitle" idx="1"/>
          </p:nvPr>
        </p:nvSpPr>
        <p:spPr/>
        <p:txBody>
          <a:bodyPr>
            <a:normAutofit fontScale="77500" lnSpcReduction="20000"/>
          </a:bodyPr>
          <a:lstStyle/>
          <a:p>
            <a:r>
              <a:rPr lang="pt-BR" dirty="0"/>
              <a:t>Pesca Esportiva no Rio das Cinzas</a:t>
            </a:r>
          </a:p>
          <a:p>
            <a:r>
              <a:rPr lang="pt-BR" dirty="0"/>
              <a:t>Tomazina – PR</a:t>
            </a:r>
          </a:p>
          <a:p>
            <a:endParaRPr lang="pt-BR" dirty="0"/>
          </a:p>
          <a:p>
            <a:r>
              <a:rPr lang="pt-BR" sz="1200" dirty="0"/>
              <a:t>Por Argos G. D. Rodrigues – 21/01/2026</a:t>
            </a:r>
          </a:p>
        </p:txBody>
      </p:sp>
      <p:pic>
        <p:nvPicPr>
          <p:cNvPr id="4" name="Picture 41">
            <a:extLst>
              <a:ext uri="{FF2B5EF4-FFF2-40B4-BE49-F238E27FC236}">
                <a16:creationId xmlns:a16="http://schemas.microsoft.com/office/drawing/2014/main" id="{E67C9718-7A46-5A31-F525-6BD6EEA75A7C}"/>
              </a:ext>
            </a:extLst>
          </p:cNvPr>
          <p:cNvPicPr/>
          <p:nvPr/>
        </p:nvPicPr>
        <p:blipFill>
          <a:blip r:embed="rId2"/>
          <a:stretch>
            <a:fillRect/>
          </a:stretch>
        </p:blipFill>
        <p:spPr>
          <a:xfrm>
            <a:off x="4507610" y="807974"/>
            <a:ext cx="3292221" cy="2502154"/>
          </a:xfrm>
          <a:prstGeom prst="rect">
            <a:avLst/>
          </a:prstGeom>
        </p:spPr>
      </p:pic>
    </p:spTree>
    <p:extLst>
      <p:ext uri="{BB962C8B-B14F-4D97-AF65-F5344CB8AC3E}">
        <p14:creationId xmlns:p14="http://schemas.microsoft.com/office/powerpoint/2010/main" val="261539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191B0F-E449-1737-4B0C-D11F389BE413}"/>
              </a:ext>
            </a:extLst>
          </p:cNvPr>
          <p:cNvSpPr>
            <a:spLocks noGrp="1"/>
          </p:cNvSpPr>
          <p:nvPr>
            <p:ph type="title"/>
          </p:nvPr>
        </p:nvSpPr>
        <p:spPr>
          <a:xfrm>
            <a:off x="1404668" y="371728"/>
            <a:ext cx="10515600" cy="662781"/>
          </a:xfrm>
        </p:spPr>
        <p:txBody>
          <a:bodyPr>
            <a:normAutofit/>
          </a:bodyPr>
          <a:lstStyle/>
          <a:p>
            <a:r>
              <a:rPr lang="pt-BR" dirty="0"/>
              <a:t>Área de atuação</a:t>
            </a:r>
          </a:p>
        </p:txBody>
      </p:sp>
      <p:pic>
        <p:nvPicPr>
          <p:cNvPr id="4" name="Picture 243">
            <a:extLst>
              <a:ext uri="{FF2B5EF4-FFF2-40B4-BE49-F238E27FC236}">
                <a16:creationId xmlns:a16="http://schemas.microsoft.com/office/drawing/2014/main" id="{DCCB70B5-303F-F3C6-A63E-9A03C5BA859D}"/>
              </a:ext>
            </a:extLst>
          </p:cNvPr>
          <p:cNvPicPr>
            <a:picLocks noGrp="1"/>
          </p:cNvPicPr>
          <p:nvPr>
            <p:ph idx="1"/>
          </p:nvPr>
        </p:nvPicPr>
        <p:blipFill>
          <a:blip r:embed="rId2"/>
          <a:stretch>
            <a:fillRect/>
          </a:stretch>
        </p:blipFill>
        <p:spPr>
          <a:xfrm>
            <a:off x="6314535" y="371728"/>
            <a:ext cx="5734209" cy="4355547"/>
          </a:xfrm>
          <a:prstGeom prst="rect">
            <a:avLst/>
          </a:prstGeom>
        </p:spPr>
      </p:pic>
      <p:sp>
        <p:nvSpPr>
          <p:cNvPr id="5" name="CaixaDeTexto 4">
            <a:extLst>
              <a:ext uri="{FF2B5EF4-FFF2-40B4-BE49-F238E27FC236}">
                <a16:creationId xmlns:a16="http://schemas.microsoft.com/office/drawing/2014/main" id="{543EC886-FEEF-0593-CDFC-ADB2786FF2BC}"/>
              </a:ext>
            </a:extLst>
          </p:cNvPr>
          <p:cNvSpPr txBox="1"/>
          <p:nvPr/>
        </p:nvSpPr>
        <p:spPr>
          <a:xfrm>
            <a:off x="1424250" y="1071801"/>
            <a:ext cx="4870703" cy="5539978"/>
          </a:xfrm>
          <a:prstGeom prst="rect">
            <a:avLst/>
          </a:prstGeom>
          <a:noFill/>
        </p:spPr>
        <p:txBody>
          <a:bodyPr wrap="square" rtlCol="0">
            <a:spAutoFit/>
          </a:bodyPr>
          <a:lstStyle/>
          <a:p>
            <a:r>
              <a:rPr lang="pt-BR" sz="1600" b="1" dirty="0"/>
              <a:t>Por que só este trecho e não o Rio todo?</a:t>
            </a:r>
          </a:p>
          <a:p>
            <a:endParaRPr lang="pt-BR" sz="1600" dirty="0"/>
          </a:p>
          <a:p>
            <a:pPr algn="just"/>
            <a:r>
              <a:rPr lang="pt-BR" sz="1600" dirty="0"/>
              <a:t>1- Questão econômica;</a:t>
            </a:r>
          </a:p>
          <a:p>
            <a:pPr algn="just"/>
            <a:r>
              <a:rPr lang="pt-BR" sz="1600" dirty="0"/>
              <a:t>2- Exemplo para o mundo: </a:t>
            </a:r>
            <a:r>
              <a:rPr lang="pt-BR" sz="1600" dirty="0">
                <a:effectLst/>
                <a:latin typeface="+mj-lt"/>
                <a:ea typeface="Calibri" panose="020F0502020204030204" pitchFamily="34" charset="0"/>
                <a:cs typeface="Times New Roman" panose="02020603050405020304" pitchFamily="18" charset="0"/>
              </a:rPr>
              <a:t>Qual será o impacto da conservação, preservação e exploração turística em apenas 7,5% de um rio com extensão de 240 km? </a:t>
            </a:r>
            <a:r>
              <a:rPr lang="pt-BR" sz="1600" dirty="0">
                <a:latin typeface="+mj-lt"/>
              </a:rPr>
              <a:t>.</a:t>
            </a:r>
          </a:p>
          <a:p>
            <a:pPr algn="just"/>
            <a:r>
              <a:rPr lang="pt-BR" sz="1600" dirty="0">
                <a:latin typeface="+mj-lt"/>
              </a:rPr>
              <a:t>3- Questão política interna.</a:t>
            </a:r>
          </a:p>
          <a:p>
            <a:endParaRPr lang="pt-BR" sz="1600" dirty="0"/>
          </a:p>
          <a:p>
            <a:r>
              <a:rPr lang="pt-BR" sz="1600" b="1" dirty="0"/>
              <a:t>Quem garante que os peixes vão ficar neste trecho?</a:t>
            </a:r>
          </a:p>
          <a:p>
            <a:endParaRPr lang="pt-BR" sz="1600" dirty="0"/>
          </a:p>
          <a:p>
            <a:pPr algn="just"/>
            <a:r>
              <a:rPr lang="pt-BR" sz="1600" dirty="0"/>
              <a:t>Ninguém. Aliás, não é para ficar mesmo. A intenção é atrair os amantes da pesca esportiva mostrando a eles que temos uma organizada infraestrutura para a pesca com pontos oficiais que oferecem todas as mordomias de um pesque e solte, diferenciando-se pelas atividades realizadas em ambiente natural devidamente </a:t>
            </a:r>
            <a:r>
              <a:rPr lang="pt-BR" sz="1600" b="1" dirty="0"/>
              <a:t>preparado, preservado e PROTEGIDO </a:t>
            </a:r>
            <a:r>
              <a:rPr lang="pt-BR" sz="1600" dirty="0"/>
              <a:t>para recepcionar o pescador e o próprio peixe nativo.</a:t>
            </a:r>
            <a:r>
              <a:rPr lang="pt-BR" dirty="0"/>
              <a:t> </a:t>
            </a:r>
          </a:p>
        </p:txBody>
      </p:sp>
    </p:spTree>
    <p:extLst>
      <p:ext uri="{BB962C8B-B14F-4D97-AF65-F5344CB8AC3E}">
        <p14:creationId xmlns:p14="http://schemas.microsoft.com/office/powerpoint/2010/main" val="637034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333075-AB06-DABB-42F7-6B1881427518}"/>
              </a:ext>
            </a:extLst>
          </p:cNvPr>
          <p:cNvSpPr>
            <a:spLocks noGrp="1"/>
          </p:cNvSpPr>
          <p:nvPr>
            <p:ph type="title"/>
          </p:nvPr>
        </p:nvSpPr>
        <p:spPr>
          <a:xfrm>
            <a:off x="1676400" y="740029"/>
            <a:ext cx="10515600" cy="814451"/>
          </a:xfrm>
        </p:spPr>
        <p:txBody>
          <a:bodyPr/>
          <a:lstStyle/>
          <a:p>
            <a:r>
              <a:rPr lang="pt-BR" sz="1800" b="1" dirty="0">
                <a:effectLst/>
                <a:latin typeface="Calibri" panose="020F0502020204030204" pitchFamily="34" charset="0"/>
                <a:ea typeface="Calibri" panose="020F0502020204030204" pitchFamily="34" charset="0"/>
                <a:cs typeface="Times New Roman" panose="02020603050405020304" pitchFamily="18" charset="0"/>
              </a:rPr>
              <a:t>10 MOTIVOS DO PORQUÊ INVESTIR NA PESCA ESPORTIVA EM TOMAZINA</a:t>
            </a:r>
            <a:endParaRPr lang="pt-BR" dirty="0"/>
          </a:p>
        </p:txBody>
      </p:sp>
      <p:sp>
        <p:nvSpPr>
          <p:cNvPr id="3" name="Espaço Reservado para Conteúdo 2">
            <a:extLst>
              <a:ext uri="{FF2B5EF4-FFF2-40B4-BE49-F238E27FC236}">
                <a16:creationId xmlns:a16="http://schemas.microsoft.com/office/drawing/2014/main" id="{79811197-893E-6DD8-3804-A5DDCBDC0C19}"/>
              </a:ext>
            </a:extLst>
          </p:cNvPr>
          <p:cNvSpPr>
            <a:spLocks noGrp="1"/>
          </p:cNvSpPr>
          <p:nvPr>
            <p:ph idx="1"/>
          </p:nvPr>
        </p:nvSpPr>
        <p:spPr>
          <a:xfrm>
            <a:off x="865632" y="1552564"/>
            <a:ext cx="4949952" cy="4905947"/>
          </a:xfrm>
        </p:spPr>
        <p:txBody>
          <a:bodyPr>
            <a:normAutofit fontScale="92500" lnSpcReduction="10000"/>
          </a:bodyPr>
          <a:lstStyle/>
          <a:p>
            <a:r>
              <a:rPr lang="pt-BR" sz="1800" b="1" dirty="0">
                <a:latin typeface="Aptos" panose="020B0004020202020204" pitchFamily="34" charset="0"/>
              </a:rPr>
              <a:t>1-</a:t>
            </a:r>
            <a:r>
              <a:rPr lang="pt-BR" b="1" dirty="0"/>
              <a:t> </a:t>
            </a:r>
            <a:r>
              <a:rPr lang="pt-BR" sz="1800" b="1" dirty="0">
                <a:effectLst/>
                <a:latin typeface="Aptos" panose="020B0004020202020204" pitchFamily="34" charset="0"/>
                <a:ea typeface="Calibri" panose="020F0502020204030204" pitchFamily="34" charset="0"/>
                <a:cs typeface="Times New Roman" panose="02020603050405020304" pitchFamily="18" charset="0"/>
              </a:rPr>
              <a:t>EMPRESA JÁ MONTADA </a:t>
            </a:r>
          </a:p>
          <a:p>
            <a:r>
              <a:rPr lang="pt-BR" sz="1800" b="1" dirty="0">
                <a:latin typeface="Aptos" panose="020B0004020202020204" pitchFamily="34" charset="0"/>
                <a:ea typeface="Calibri" panose="020F0502020204030204" pitchFamily="34" charset="0"/>
                <a:cs typeface="Times New Roman" panose="02020603050405020304" pitchFamily="18" charset="0"/>
              </a:rPr>
              <a:t>2- </a:t>
            </a:r>
            <a:r>
              <a:rPr lang="pt-BR" sz="1800" b="1" dirty="0">
                <a:effectLst/>
                <a:latin typeface="Aptos" panose="020B0004020202020204" pitchFamily="34" charset="0"/>
                <a:ea typeface="Calibri" panose="020F0502020204030204" pitchFamily="34" charset="0"/>
                <a:cs typeface="Times New Roman" panose="02020603050405020304" pitchFamily="18" charset="0"/>
              </a:rPr>
              <a:t>MODALIDADE RENTÁVEL </a:t>
            </a:r>
            <a:endParaRPr lang="pt-BR" sz="1800" b="1" dirty="0">
              <a:latin typeface="Aptos" panose="020B0004020202020204" pitchFamily="34" charset="0"/>
              <a:ea typeface="Calibri" panose="020F0502020204030204" pitchFamily="34" charset="0"/>
              <a:cs typeface="Times New Roman" panose="02020603050405020304" pitchFamily="18" charset="0"/>
            </a:endParaRPr>
          </a:p>
          <a:p>
            <a:r>
              <a:rPr lang="pt-BR" sz="1800" b="1" dirty="0">
                <a:latin typeface="Aptos" panose="020B0004020202020204" pitchFamily="34" charset="0"/>
                <a:ea typeface="Calibri" panose="020F0502020204030204" pitchFamily="34" charset="0"/>
                <a:cs typeface="Times New Roman" panose="02020603050405020304" pitchFamily="18" charset="0"/>
              </a:rPr>
              <a:t>3- </a:t>
            </a:r>
            <a:r>
              <a:rPr lang="pt-BR" sz="1800" b="1" dirty="0">
                <a:effectLst/>
                <a:latin typeface="Aptos" panose="020B0004020202020204" pitchFamily="34" charset="0"/>
                <a:ea typeface="Calibri" panose="020F0502020204030204" pitchFamily="34" charset="0"/>
                <a:cs typeface="Times New Roman" panose="02020603050405020304" pitchFamily="18" charset="0"/>
              </a:rPr>
              <a:t>MERCADO CONSUMIDOR PRÓXIMO </a:t>
            </a:r>
          </a:p>
          <a:p>
            <a:r>
              <a:rPr lang="pt-BR" sz="1800" b="1" dirty="0">
                <a:latin typeface="Aptos" panose="020B0004020202020204" pitchFamily="34" charset="0"/>
                <a:ea typeface="Calibri" panose="020F0502020204030204" pitchFamily="34" charset="0"/>
                <a:cs typeface="Times New Roman" panose="02020603050405020304" pitchFamily="18" charset="0"/>
              </a:rPr>
              <a:t>4-</a:t>
            </a:r>
            <a:r>
              <a:rPr lang="pt-BR" sz="1800" b="1" dirty="0">
                <a:effectLst/>
                <a:latin typeface="Aptos" panose="020B0004020202020204" pitchFamily="34" charset="0"/>
                <a:ea typeface="Calibri" panose="020F0502020204030204" pitchFamily="34" charset="0"/>
                <a:cs typeface="Times New Roman" panose="02020603050405020304" pitchFamily="18" charset="0"/>
              </a:rPr>
              <a:t> CONGRAÇAMENTO DE IDEAIS </a:t>
            </a:r>
            <a:r>
              <a:rPr lang="pt-BR" sz="1800" b="1" dirty="0">
                <a:latin typeface="Aptos" panose="020B0004020202020204" pitchFamily="34" charset="0"/>
                <a:ea typeface="Calibri" panose="020F0502020204030204" pitchFamily="34" charset="0"/>
                <a:cs typeface="Times New Roman" panose="02020603050405020304" pitchFamily="18" charset="0"/>
              </a:rPr>
              <a:t> (</a:t>
            </a:r>
            <a:r>
              <a:rPr lang="pt-BR" sz="1800" b="1" dirty="0" err="1">
                <a:latin typeface="Aptos" panose="020B0004020202020204" pitchFamily="34" charset="0"/>
                <a:ea typeface="Calibri" panose="020F0502020204030204" pitchFamily="34" charset="0"/>
                <a:cs typeface="Times New Roman" panose="02020603050405020304" pitchFamily="18" charset="0"/>
              </a:rPr>
              <a:t>GovF</a:t>
            </a:r>
            <a:r>
              <a:rPr lang="pt-BR" sz="1800" b="1" dirty="0">
                <a:latin typeface="Aptos" panose="020B0004020202020204" pitchFamily="34" charset="0"/>
                <a:ea typeface="Calibri" panose="020F0502020204030204" pitchFamily="34" charset="0"/>
                <a:cs typeface="Times New Roman" panose="02020603050405020304" pitchFamily="18" charset="0"/>
              </a:rPr>
              <a:t>, </a:t>
            </a:r>
            <a:r>
              <a:rPr lang="pt-BR" sz="1800" b="1" dirty="0" err="1">
                <a:latin typeface="Aptos" panose="020B0004020202020204" pitchFamily="34" charset="0"/>
                <a:ea typeface="Calibri" panose="020F0502020204030204" pitchFamily="34" charset="0"/>
                <a:cs typeface="Times New Roman" panose="02020603050405020304" pitchFamily="18" charset="0"/>
              </a:rPr>
              <a:t>GovE</a:t>
            </a:r>
            <a:r>
              <a:rPr lang="pt-BR" sz="1800" b="1" dirty="0">
                <a:latin typeface="Aptos" panose="020B0004020202020204" pitchFamily="34" charset="0"/>
                <a:ea typeface="Calibri" panose="020F0502020204030204" pitchFamily="34" charset="0"/>
                <a:cs typeface="Times New Roman" panose="02020603050405020304" pitchFamily="18" charset="0"/>
              </a:rPr>
              <a:t> -ITAIPU)</a:t>
            </a:r>
          </a:p>
          <a:p>
            <a:r>
              <a:rPr lang="pt-BR" sz="1800" b="1" dirty="0">
                <a:latin typeface="Aptos" panose="020B0004020202020204" pitchFamily="34" charset="0"/>
                <a:ea typeface="Calibri" panose="020F0502020204030204" pitchFamily="34" charset="0"/>
                <a:cs typeface="Times New Roman" panose="02020603050405020304" pitchFamily="18" charset="0"/>
              </a:rPr>
              <a:t>5-</a:t>
            </a:r>
            <a:r>
              <a:rPr lang="pt-BR" sz="1800" b="1" dirty="0">
                <a:effectLst/>
                <a:latin typeface="Aptos" panose="020B0004020202020204" pitchFamily="34" charset="0"/>
                <a:ea typeface="Calibri" panose="020F0502020204030204" pitchFamily="34" charset="0"/>
                <a:cs typeface="Times New Roman" panose="02020603050405020304" pitchFamily="18" charset="0"/>
              </a:rPr>
              <a:t> GERAÇÃO DE EMPREGO e EDUCAÇÃO AMBIENTAL </a:t>
            </a:r>
          </a:p>
          <a:p>
            <a:r>
              <a:rPr lang="pt-BR" sz="1800" b="1" dirty="0">
                <a:latin typeface="Aptos" panose="020B0004020202020204" pitchFamily="34" charset="0"/>
                <a:ea typeface="Calibri" panose="020F0502020204030204" pitchFamily="34" charset="0"/>
                <a:cs typeface="Times New Roman" panose="02020603050405020304" pitchFamily="18" charset="0"/>
              </a:rPr>
              <a:t>6- </a:t>
            </a:r>
            <a:r>
              <a:rPr lang="pt-BR" sz="1800" b="1" dirty="0">
                <a:effectLst/>
                <a:latin typeface="Aptos" panose="020B0004020202020204" pitchFamily="34" charset="0"/>
                <a:ea typeface="Calibri" panose="020F0502020204030204" pitchFamily="34" charset="0"/>
                <a:cs typeface="Times New Roman" panose="02020603050405020304" pitchFamily="18" charset="0"/>
              </a:rPr>
              <a:t>EXEMPLO PARA O MUNDO </a:t>
            </a:r>
            <a:endParaRPr lang="pt-BR" sz="1800" b="1" dirty="0">
              <a:latin typeface="Aptos" panose="020B0004020202020204" pitchFamily="34" charset="0"/>
              <a:ea typeface="Calibri" panose="020F0502020204030204" pitchFamily="34" charset="0"/>
              <a:cs typeface="Times New Roman" panose="02020603050405020304" pitchFamily="18" charset="0"/>
            </a:endParaRPr>
          </a:p>
          <a:p>
            <a:r>
              <a:rPr lang="pt-BR" sz="1800" b="1" dirty="0">
                <a:latin typeface="Aptos" panose="020B0004020202020204" pitchFamily="34" charset="0"/>
                <a:ea typeface="Calibri" panose="020F0502020204030204" pitchFamily="34" charset="0"/>
                <a:cs typeface="Times New Roman" panose="02020603050405020304" pitchFamily="18" charset="0"/>
              </a:rPr>
              <a:t>7-RETORNO DE MÍDIA</a:t>
            </a:r>
          </a:p>
          <a:p>
            <a:r>
              <a:rPr lang="pt-BR" sz="1800" b="1" dirty="0">
                <a:latin typeface="Aptos" panose="020B0004020202020204" pitchFamily="34" charset="0"/>
                <a:ea typeface="Calibri" panose="020F0502020204030204" pitchFamily="34" charset="0"/>
                <a:cs typeface="Times New Roman" panose="02020603050405020304" pitchFamily="18" charset="0"/>
              </a:rPr>
              <a:t>8</a:t>
            </a:r>
            <a:r>
              <a:rPr lang="pt-BR" sz="1800" b="1" dirty="0">
                <a:effectLst/>
                <a:latin typeface="Aptos" panose="020B0004020202020204" pitchFamily="34" charset="0"/>
                <a:ea typeface="Calibri" panose="020F0502020204030204" pitchFamily="34" charset="0"/>
                <a:cs typeface="Times New Roman" panose="02020603050405020304" pitchFamily="18" charset="0"/>
              </a:rPr>
              <a:t> - RECOMPOSIÇÃO DAS MATAS CILIARES </a:t>
            </a:r>
          </a:p>
          <a:p>
            <a:r>
              <a:rPr lang="pt-BR" sz="1800" b="1" dirty="0">
                <a:latin typeface="Aptos" panose="020B0004020202020204" pitchFamily="34" charset="0"/>
                <a:ea typeface="Calibri" panose="020F0502020204030204" pitchFamily="34" charset="0"/>
                <a:cs typeface="Times New Roman" panose="02020603050405020304" pitchFamily="18" charset="0"/>
              </a:rPr>
              <a:t>9-</a:t>
            </a:r>
            <a:r>
              <a:rPr lang="pt-BR" sz="1800" b="1" dirty="0">
                <a:effectLst/>
                <a:latin typeface="Aptos" panose="020B0004020202020204" pitchFamily="34" charset="0"/>
                <a:ea typeface="Calibri" panose="020F0502020204030204" pitchFamily="34" charset="0"/>
                <a:cs typeface="Times New Roman" panose="02020603050405020304" pitchFamily="18" charset="0"/>
              </a:rPr>
              <a:t> CRIAÇÃO De SISTEMA DE SEGURANÇA INTELIGENTE EM PARCERIA COM O BATALHÃO DA POLÍCIA AMBIENTAL-FORÇA VERDE</a:t>
            </a:r>
            <a:endParaRPr lang="pt-BR" sz="1800" b="1" dirty="0">
              <a:latin typeface="Aptos" panose="020B0004020202020204" pitchFamily="34" charset="0"/>
              <a:ea typeface="Calibri" panose="020F0502020204030204" pitchFamily="34" charset="0"/>
              <a:cs typeface="Times New Roman" panose="02020603050405020304" pitchFamily="18" charset="0"/>
            </a:endParaRPr>
          </a:p>
          <a:p>
            <a:r>
              <a:rPr lang="pt-BR" sz="1800" b="1" dirty="0">
                <a:latin typeface="Aptos" panose="020B0004020202020204" pitchFamily="34" charset="0"/>
                <a:ea typeface="Calibri" panose="020F0502020204030204" pitchFamily="34" charset="0"/>
                <a:cs typeface="Times New Roman" panose="02020603050405020304" pitchFamily="18" charset="0"/>
              </a:rPr>
              <a:t>10-SINALIZAÇÃO TURÍSTICA</a:t>
            </a:r>
          </a:p>
          <a:p>
            <a:endParaRPr lang="pt-BR" b="1" dirty="0"/>
          </a:p>
        </p:txBody>
      </p:sp>
      <p:sp>
        <p:nvSpPr>
          <p:cNvPr id="4" name="CaixaDeTexto 3">
            <a:extLst>
              <a:ext uri="{FF2B5EF4-FFF2-40B4-BE49-F238E27FC236}">
                <a16:creationId xmlns:a16="http://schemas.microsoft.com/office/drawing/2014/main" id="{8C15A214-D099-64D0-5622-FCF429312D54}"/>
              </a:ext>
            </a:extLst>
          </p:cNvPr>
          <p:cNvSpPr txBox="1"/>
          <p:nvPr/>
        </p:nvSpPr>
        <p:spPr>
          <a:xfrm>
            <a:off x="5715681" y="2741216"/>
            <a:ext cx="6476319" cy="4336059"/>
          </a:xfrm>
          <a:prstGeom prst="rect">
            <a:avLst/>
          </a:prstGeom>
          <a:noFill/>
        </p:spPr>
        <p:txBody>
          <a:bodyPr wrap="square" rtlCol="0">
            <a:spAutoFit/>
          </a:bodyPr>
          <a:lstStyle/>
          <a:p>
            <a:pPr marL="285750" indent="-285750" algn="just">
              <a:lnSpc>
                <a:spcPct val="107000"/>
              </a:lnSpc>
              <a:spcAft>
                <a:spcPts val="800"/>
              </a:spcAft>
              <a:buFont typeface="Wingdings" panose="05000000000000000000" pitchFamily="2" charset="2"/>
              <a:buChar char="ü"/>
            </a:pPr>
            <a:r>
              <a:rPr lang="pt-BR" sz="1800" kern="100" dirty="0">
                <a:effectLst/>
                <a:latin typeface="Aptos" panose="020B0004020202020204" pitchFamily="34" charset="0"/>
                <a:ea typeface="Calibri" panose="020F0502020204030204" pitchFamily="34" charset="0"/>
                <a:cs typeface="Times New Roman" panose="02020603050405020304" pitchFamily="18" charset="0"/>
              </a:rPr>
              <a:t>De acordo com estudos do Sebrae, a pesca esportiva é um setor que está começando no Brasil e já movimenta cerca de R$1 bilhão anualmente no país. </a:t>
            </a:r>
          </a:p>
          <a:p>
            <a:pPr marL="285750" indent="-285750" algn="just">
              <a:lnSpc>
                <a:spcPct val="107000"/>
              </a:lnSpc>
              <a:spcAft>
                <a:spcPts val="800"/>
              </a:spcAft>
              <a:buFont typeface="Wingdings" panose="05000000000000000000" pitchFamily="2" charset="2"/>
              <a:buChar char="ü"/>
            </a:pPr>
            <a:r>
              <a:rPr lang="pt-BR" sz="1800" kern="100" dirty="0">
                <a:effectLst/>
                <a:latin typeface="Aptos" panose="020B0004020202020204" pitchFamily="34" charset="0"/>
                <a:ea typeface="Calibri" panose="020F0502020204030204" pitchFamily="34" charset="0"/>
                <a:cs typeface="Times New Roman" panose="02020603050405020304" pitchFamily="18" charset="0"/>
              </a:rPr>
              <a:t> </a:t>
            </a:r>
            <a:r>
              <a:rPr lang="pt-BR" sz="1800" b="1" u="sng" kern="100" dirty="0">
                <a:effectLst/>
                <a:latin typeface="Aptos" panose="020B0004020202020204" pitchFamily="34" charset="0"/>
                <a:ea typeface="Calibri" panose="020F0502020204030204" pitchFamily="34" charset="0"/>
                <a:cs typeface="Times New Roman" panose="02020603050405020304" pitchFamily="18" charset="0"/>
                <a:hlinkClick r:id="rId2"/>
              </a:rPr>
              <a:t>Esporte mais praticado, só perde para o futebol</a:t>
            </a:r>
            <a:r>
              <a:rPr lang="pt-BR" sz="1800" b="1" u="sng" kern="100" dirty="0">
                <a:effectLst/>
                <a:latin typeface="Aptos" panose="020B0004020202020204" pitchFamily="34" charset="0"/>
                <a:ea typeface="Calibri" panose="020F0502020204030204" pitchFamily="34" charset="0"/>
                <a:cs typeface="Times New Roman" panose="02020603050405020304" pitchFamily="18" charset="0"/>
              </a:rPr>
              <a:t>.</a:t>
            </a:r>
            <a:r>
              <a:rPr lang="pt-BR" sz="1800" kern="100" dirty="0">
                <a:effectLst/>
                <a:latin typeface="Aptos" panose="020B0004020202020204" pitchFamily="34" charset="0"/>
                <a:ea typeface="Calibri" panose="020F0502020204030204" pitchFamily="34" charset="0"/>
                <a:cs typeface="Times New Roman" panose="02020603050405020304" pitchFamily="18" charset="0"/>
              </a:rPr>
              <a:t> </a:t>
            </a:r>
          </a:p>
          <a:p>
            <a:pPr marL="285750" indent="-285750" algn="just">
              <a:lnSpc>
                <a:spcPct val="107000"/>
              </a:lnSpc>
              <a:spcAft>
                <a:spcPts val="800"/>
              </a:spcAft>
              <a:buFont typeface="Wingdings" panose="05000000000000000000" pitchFamily="2" charset="2"/>
              <a:buChar char="ü"/>
            </a:pPr>
            <a:r>
              <a:rPr lang="pt-BR" kern="100" dirty="0">
                <a:latin typeface="Aptos" panose="020B0004020202020204" pitchFamily="34" charset="0"/>
                <a:ea typeface="Calibri" panose="020F0502020204030204" pitchFamily="34" charset="0"/>
                <a:cs typeface="Times New Roman" panose="02020603050405020304" pitchFamily="18" charset="0"/>
              </a:rPr>
              <a:t>Emprega mais de 270 mil pessoas no Brasil.</a:t>
            </a:r>
            <a:endParaRPr lang="pt-BR" sz="1800" kern="100" dirty="0">
              <a:effectLst/>
              <a:latin typeface="Aptos" panose="020B000402020202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Wingdings" panose="05000000000000000000" pitchFamily="2" charset="2"/>
              <a:buChar char="ü"/>
            </a:pPr>
            <a:r>
              <a:rPr lang="pt-BR" sz="1800" dirty="0">
                <a:effectLst/>
                <a:latin typeface="Aptos" panose="020B0004020202020204" pitchFamily="34" charset="0"/>
                <a:ea typeface="Calibri" panose="020F0502020204030204" pitchFamily="34" charset="0"/>
                <a:cs typeface="Arial" panose="020B0604020202020204" pitchFamily="34" charset="0"/>
              </a:rPr>
              <a:t>A iniciativa se baseia no sucesso da </a:t>
            </a:r>
            <a:r>
              <a:rPr lang="pt-BR" sz="1800" b="1" u="sng" dirty="0">
                <a:effectLst/>
                <a:latin typeface="Aptos" panose="020B0004020202020204" pitchFamily="34" charset="0"/>
                <a:ea typeface="Calibri" panose="020F0502020204030204" pitchFamily="34" charset="0"/>
                <a:cs typeface="Arial" panose="020B0604020202020204" pitchFamily="34" charset="0"/>
              </a:rPr>
              <a:t>Reserva de Pesca Esportiva do Rio Ivaí</a:t>
            </a:r>
            <a:r>
              <a:rPr lang="pt-BR" sz="1800" dirty="0">
                <a:effectLst/>
                <a:latin typeface="Aptos" panose="020B0004020202020204" pitchFamily="34" charset="0"/>
                <a:ea typeface="Calibri" panose="020F0502020204030204" pitchFamily="34" charset="0"/>
                <a:cs typeface="Arial" panose="020B0604020202020204" pitchFamily="34" charset="0"/>
              </a:rPr>
              <a:t>, a primeira do Paraná, instalada ao longo de 200 quilômetros (extensão total do Rio é de 685 km) que corta 27 municípios paranaenses. Implementada em março de 2022 por meio da </a:t>
            </a:r>
            <a:r>
              <a:rPr lang="pt-BR" sz="1800" b="1" u="sng" dirty="0">
                <a:solidFill>
                  <a:srgbClr val="0563C1"/>
                </a:solidFill>
                <a:effectLst/>
                <a:latin typeface="Aptos" panose="020B0004020202020204" pitchFamily="34" charset="0"/>
                <a:ea typeface="Calibri" panose="020F0502020204030204" pitchFamily="34" charset="0"/>
                <a:cs typeface="Arial" panose="020B0604020202020204" pitchFamily="34" charset="0"/>
                <a:hlinkClick r:id="rId3"/>
              </a:rPr>
              <a:t>Resolução 12/2022</a:t>
            </a:r>
            <a:r>
              <a:rPr lang="pt-BR" sz="1800" dirty="0">
                <a:effectLst/>
                <a:latin typeface="Aptos" panose="020B0004020202020204" pitchFamily="34" charset="0"/>
                <a:ea typeface="Calibri" panose="020F0502020204030204" pitchFamily="34" charset="0"/>
                <a:cs typeface="Arial" panose="020B0604020202020204" pitchFamily="34" charset="0"/>
              </a:rPr>
              <a:t> , da Secretaria do Desenvolvimento Sustentável</a:t>
            </a:r>
            <a:r>
              <a:rPr lang="pt-BR" dirty="0">
                <a:latin typeface="Aptos" panose="020B0004020202020204" pitchFamily="34" charset="0"/>
                <a:ea typeface="Calibri" panose="020F0502020204030204" pitchFamily="34" charset="0"/>
                <a:cs typeface="Arial" panose="020B0604020202020204" pitchFamily="34" charset="0"/>
              </a:rPr>
              <a:t> e </a:t>
            </a:r>
            <a:r>
              <a:rPr lang="pt-BR" b="1" u="sng" dirty="0">
                <a:solidFill>
                  <a:srgbClr val="FF0000"/>
                </a:solidFill>
                <a:latin typeface="Aptos" panose="020B0004020202020204" pitchFamily="34" charset="0"/>
                <a:ea typeface="Calibri" panose="020F0502020204030204" pitchFamily="34" charset="0"/>
                <a:cs typeface="Arial" panose="020B0604020202020204" pitchFamily="34" charset="0"/>
              </a:rPr>
              <a:t>PORTARIA IAT 223</a:t>
            </a:r>
            <a:r>
              <a:rPr lang="pt-BR" dirty="0">
                <a:latin typeface="Aptos" panose="020B0004020202020204" pitchFamily="34" charset="0"/>
                <a:ea typeface="Calibri" panose="020F0502020204030204" pitchFamily="34" charset="0"/>
                <a:cs typeface="Arial" panose="020B0604020202020204" pitchFamily="34" charset="0"/>
              </a:rPr>
              <a:t>, de abril de 2025.</a:t>
            </a:r>
            <a:endParaRPr lang="pt-BR" sz="1800" kern="100" dirty="0">
              <a:solidFill>
                <a:srgbClr val="000000"/>
              </a:solidFill>
              <a:effectLst/>
              <a:latin typeface="Times New Roman" panose="02020603050405020304" pitchFamily="18" charset="0"/>
              <a:ea typeface="Times New Roman" panose="02020603050405020304" pitchFamily="18" charset="0"/>
            </a:endParaRPr>
          </a:p>
          <a:p>
            <a:endParaRPr lang="pt-BR" dirty="0"/>
          </a:p>
        </p:txBody>
      </p:sp>
      <p:pic>
        <p:nvPicPr>
          <p:cNvPr id="6" name="Imagem 5">
            <a:extLst>
              <a:ext uri="{FF2B5EF4-FFF2-40B4-BE49-F238E27FC236}">
                <a16:creationId xmlns:a16="http://schemas.microsoft.com/office/drawing/2014/main" id="{0AD5CB9A-7A33-8323-AA91-E713D64737DC}"/>
              </a:ext>
            </a:extLst>
          </p:cNvPr>
          <p:cNvPicPr>
            <a:picLocks noChangeAspect="1"/>
          </p:cNvPicPr>
          <p:nvPr/>
        </p:nvPicPr>
        <p:blipFill>
          <a:blip r:embed="rId4"/>
          <a:stretch>
            <a:fillRect/>
          </a:stretch>
        </p:blipFill>
        <p:spPr>
          <a:xfrm>
            <a:off x="9380849" y="9779"/>
            <a:ext cx="2811151" cy="2723590"/>
          </a:xfrm>
          <a:prstGeom prst="rect">
            <a:avLst/>
          </a:prstGeom>
        </p:spPr>
      </p:pic>
      <p:cxnSp>
        <p:nvCxnSpPr>
          <p:cNvPr id="8" name="Conector: Curvo 7">
            <a:extLst>
              <a:ext uri="{FF2B5EF4-FFF2-40B4-BE49-F238E27FC236}">
                <a16:creationId xmlns:a16="http://schemas.microsoft.com/office/drawing/2014/main" id="{952F2D60-7639-6D60-6737-9B4B6B6F9288}"/>
              </a:ext>
            </a:extLst>
          </p:cNvPr>
          <p:cNvCxnSpPr/>
          <p:nvPr/>
        </p:nvCxnSpPr>
        <p:spPr>
          <a:xfrm rot="16200000" flipH="1">
            <a:off x="3490827" y="2242461"/>
            <a:ext cx="3287059" cy="2240280"/>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ector: Curvo 9">
            <a:extLst>
              <a:ext uri="{FF2B5EF4-FFF2-40B4-BE49-F238E27FC236}">
                <a16:creationId xmlns:a16="http://schemas.microsoft.com/office/drawing/2014/main" id="{621DA67B-46B2-42EB-0204-2770BE7BBEE6}"/>
              </a:ext>
            </a:extLst>
          </p:cNvPr>
          <p:cNvCxnSpPr/>
          <p:nvPr/>
        </p:nvCxnSpPr>
        <p:spPr>
          <a:xfrm>
            <a:off x="4114800" y="2121408"/>
            <a:ext cx="1940341" cy="896112"/>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ector: Curvo 11">
            <a:extLst>
              <a:ext uri="{FF2B5EF4-FFF2-40B4-BE49-F238E27FC236}">
                <a16:creationId xmlns:a16="http://schemas.microsoft.com/office/drawing/2014/main" id="{DE6EC40D-85DF-1D79-F7DE-17343DBA095C}"/>
              </a:ext>
            </a:extLst>
          </p:cNvPr>
          <p:cNvCxnSpPr/>
          <p:nvPr/>
        </p:nvCxnSpPr>
        <p:spPr>
          <a:xfrm flipV="1">
            <a:off x="4197096" y="1636776"/>
            <a:ext cx="5093208" cy="4572000"/>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Conector: Curvo 6">
            <a:extLst>
              <a:ext uri="{FF2B5EF4-FFF2-40B4-BE49-F238E27FC236}">
                <a16:creationId xmlns:a16="http://schemas.microsoft.com/office/drawing/2014/main" id="{102C9D42-B186-1C63-8B1D-C07A02F30E54}"/>
              </a:ext>
            </a:extLst>
          </p:cNvPr>
          <p:cNvCxnSpPr/>
          <p:nvPr/>
        </p:nvCxnSpPr>
        <p:spPr>
          <a:xfrm>
            <a:off x="2786332" y="3597215"/>
            <a:ext cx="2929349" cy="733245"/>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Conector: Curvo 10">
            <a:extLst>
              <a:ext uri="{FF2B5EF4-FFF2-40B4-BE49-F238E27FC236}">
                <a16:creationId xmlns:a16="http://schemas.microsoft.com/office/drawing/2014/main" id="{B55E1964-F82B-CE97-3AD3-0752EE0E4C88}"/>
              </a:ext>
            </a:extLst>
          </p:cNvPr>
          <p:cNvCxnSpPr>
            <a:cxnSpLocks/>
          </p:cNvCxnSpPr>
          <p:nvPr/>
        </p:nvCxnSpPr>
        <p:spPr>
          <a:xfrm rot="16200000" flipH="1">
            <a:off x="4955184" y="2541170"/>
            <a:ext cx="1468220" cy="1130406"/>
          </a:xfrm>
          <a:prstGeom prst="curvedConnector3">
            <a:avLst>
              <a:gd name="adj1" fmla="val 59"/>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6133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799957-AC4F-8544-B88B-607D534E0080}"/>
              </a:ext>
            </a:extLst>
          </p:cNvPr>
          <p:cNvSpPr>
            <a:spLocks noGrp="1"/>
          </p:cNvSpPr>
          <p:nvPr>
            <p:ph type="title"/>
          </p:nvPr>
        </p:nvSpPr>
        <p:spPr>
          <a:xfrm>
            <a:off x="1532221" y="660686"/>
            <a:ext cx="4493675" cy="1280890"/>
          </a:xfrm>
        </p:spPr>
        <p:txBody>
          <a:bodyPr>
            <a:normAutofit/>
          </a:bodyPr>
          <a:lstStyle/>
          <a:p>
            <a:r>
              <a:rPr lang="pt-BR" sz="3200" b="1" dirty="0"/>
              <a:t>Roda do Sucesso </a:t>
            </a:r>
          </a:p>
        </p:txBody>
      </p:sp>
      <p:sp>
        <p:nvSpPr>
          <p:cNvPr id="5" name="CaixaDeTexto 4">
            <a:extLst>
              <a:ext uri="{FF2B5EF4-FFF2-40B4-BE49-F238E27FC236}">
                <a16:creationId xmlns:a16="http://schemas.microsoft.com/office/drawing/2014/main" id="{F2A0950E-848D-B8A2-E79B-21418A9FDC43}"/>
              </a:ext>
            </a:extLst>
          </p:cNvPr>
          <p:cNvSpPr txBox="1"/>
          <p:nvPr/>
        </p:nvSpPr>
        <p:spPr>
          <a:xfrm>
            <a:off x="612648" y="2487168"/>
            <a:ext cx="4590288" cy="373307"/>
          </a:xfrm>
          <a:prstGeom prst="rect">
            <a:avLst/>
          </a:prstGeom>
          <a:noFill/>
        </p:spPr>
        <p:txBody>
          <a:bodyPr wrap="square" rtlCol="0">
            <a:spAutoFit/>
          </a:bodyPr>
          <a:lstStyle/>
          <a:p>
            <a:pPr algn="ctr">
              <a:lnSpc>
                <a:spcPct val="107000"/>
              </a:lnSpc>
              <a:spcAft>
                <a:spcPts val="800"/>
              </a:spcAft>
            </a:pPr>
            <a:r>
              <a:rPr lang="pt-BR" sz="1800" b="1" kern="100" dirty="0">
                <a:effectLst/>
                <a:latin typeface="Calibri" panose="020F0502020204030204" pitchFamily="34" charset="0"/>
                <a:ea typeface="Calibri" panose="020F0502020204030204" pitchFamily="34" charset="0"/>
                <a:cs typeface="Times New Roman" panose="02020603050405020304" pitchFamily="18" charset="0"/>
              </a:rPr>
              <a:t>10 ENGRENAGENS FUNDAMENTAIS</a:t>
            </a:r>
            <a:endParaRPr lang="pt-BR" b="1" dirty="0"/>
          </a:p>
        </p:txBody>
      </p:sp>
      <p:pic>
        <p:nvPicPr>
          <p:cNvPr id="8" name="Imagem 7" descr="Diagrama&#10;&#10;O conteúdo gerado por IA pode estar incorreto.">
            <a:extLst>
              <a:ext uri="{FF2B5EF4-FFF2-40B4-BE49-F238E27FC236}">
                <a16:creationId xmlns:a16="http://schemas.microsoft.com/office/drawing/2014/main" id="{C59BCD93-FCC6-D19A-4F84-D8489AB03C50}"/>
              </a:ext>
            </a:extLst>
          </p:cNvPr>
          <p:cNvPicPr>
            <a:picLocks noChangeAspect="1"/>
          </p:cNvPicPr>
          <p:nvPr/>
        </p:nvPicPr>
        <p:blipFill>
          <a:blip r:embed="rId2"/>
          <a:stretch>
            <a:fillRect/>
          </a:stretch>
        </p:blipFill>
        <p:spPr>
          <a:xfrm>
            <a:off x="5202936" y="491043"/>
            <a:ext cx="6839905" cy="5706271"/>
          </a:xfrm>
          <a:prstGeom prst="rect">
            <a:avLst/>
          </a:prstGeom>
        </p:spPr>
      </p:pic>
    </p:spTree>
    <p:extLst>
      <p:ext uri="{BB962C8B-B14F-4D97-AF65-F5344CB8AC3E}">
        <p14:creationId xmlns:p14="http://schemas.microsoft.com/office/powerpoint/2010/main" val="2273295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2FF6C6-268B-8E7A-3995-A3C71437A90F}"/>
              </a:ext>
            </a:extLst>
          </p:cNvPr>
          <p:cNvSpPr>
            <a:spLocks noGrp="1"/>
          </p:cNvSpPr>
          <p:nvPr>
            <p:ph type="title"/>
          </p:nvPr>
        </p:nvSpPr>
        <p:spPr>
          <a:xfrm>
            <a:off x="2351385" y="123778"/>
            <a:ext cx="8911687" cy="1280890"/>
          </a:xfrm>
        </p:spPr>
        <p:txBody>
          <a:bodyPr/>
          <a:lstStyle/>
          <a:p>
            <a:r>
              <a:rPr lang="pt-BR" b="1" dirty="0"/>
              <a:t>1-Gestão Pública Privada</a:t>
            </a:r>
          </a:p>
        </p:txBody>
      </p:sp>
      <p:pic>
        <p:nvPicPr>
          <p:cNvPr id="11" name="Imagem 10">
            <a:extLst>
              <a:ext uri="{FF2B5EF4-FFF2-40B4-BE49-F238E27FC236}">
                <a16:creationId xmlns:a16="http://schemas.microsoft.com/office/drawing/2014/main" id="{D955D718-FA62-2800-1DA9-14C1F329D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1007" y="2573418"/>
            <a:ext cx="2520993" cy="1711164"/>
          </a:xfrm>
          <a:prstGeom prst="rect">
            <a:avLst/>
          </a:prstGeom>
        </p:spPr>
      </p:pic>
      <p:pic>
        <p:nvPicPr>
          <p:cNvPr id="15" name="Espaço Reservado para Conteúdo 14">
            <a:extLst>
              <a:ext uri="{FF2B5EF4-FFF2-40B4-BE49-F238E27FC236}">
                <a16:creationId xmlns:a16="http://schemas.microsoft.com/office/drawing/2014/main" id="{4308DF6E-4754-8D9A-D925-A13D4CADF82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41305" y="764223"/>
            <a:ext cx="8259695" cy="5768105"/>
          </a:xfrm>
        </p:spPr>
      </p:pic>
    </p:spTree>
    <p:extLst>
      <p:ext uri="{BB962C8B-B14F-4D97-AF65-F5344CB8AC3E}">
        <p14:creationId xmlns:p14="http://schemas.microsoft.com/office/powerpoint/2010/main" val="2162847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9B6DB-5344-F9CA-D2F1-4B934426662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D2F6AED-D763-3E86-D64F-8FB94A45AD0C}"/>
              </a:ext>
            </a:extLst>
          </p:cNvPr>
          <p:cNvSpPr>
            <a:spLocks noGrp="1"/>
          </p:cNvSpPr>
          <p:nvPr>
            <p:ph type="title"/>
          </p:nvPr>
        </p:nvSpPr>
        <p:spPr/>
        <p:txBody>
          <a:bodyPr/>
          <a:lstStyle/>
          <a:p>
            <a:r>
              <a:rPr lang="pt-BR" b="1" dirty="0"/>
              <a:t>2-Acompanhamento acadêmico</a:t>
            </a:r>
          </a:p>
        </p:txBody>
      </p:sp>
      <p:sp>
        <p:nvSpPr>
          <p:cNvPr id="3" name="Espaço Reservado para Conteúdo 2">
            <a:extLst>
              <a:ext uri="{FF2B5EF4-FFF2-40B4-BE49-F238E27FC236}">
                <a16:creationId xmlns:a16="http://schemas.microsoft.com/office/drawing/2014/main" id="{C0A5355C-E322-4B04-CFF2-BAD35F1FDFD4}"/>
              </a:ext>
            </a:extLst>
          </p:cNvPr>
          <p:cNvSpPr>
            <a:spLocks noGrp="1"/>
          </p:cNvSpPr>
          <p:nvPr>
            <p:ph idx="1"/>
          </p:nvPr>
        </p:nvSpPr>
        <p:spPr>
          <a:xfrm>
            <a:off x="4352544" y="1664208"/>
            <a:ext cx="7839456" cy="4809744"/>
          </a:xfrm>
        </p:spPr>
        <p:txBody>
          <a:bodyPr>
            <a:normAutofit/>
          </a:bodyPr>
          <a:lstStyle/>
          <a:p>
            <a:pPr algn="just"/>
            <a:r>
              <a:rPr lang="pt-BR" dirty="0"/>
              <a:t>Todo projeto ambiental para ter credibilidade e aumentar a possibilidade de parcerias governamentais, carece de comprovação acadêmica/científica. Será buscada colaboração de universidade que tenha interesse em esclarecer de forma embasada:</a:t>
            </a:r>
          </a:p>
          <a:p>
            <a:pPr marL="0" indent="0" algn="just">
              <a:buNone/>
            </a:pPr>
            <a:r>
              <a:rPr lang="pt-BR" b="1" dirty="0"/>
              <a:t>A- Qual o índice real de mortandade de peixe em área de pesca esportiva?</a:t>
            </a:r>
          </a:p>
          <a:p>
            <a:pPr marL="0" indent="0" algn="just">
              <a:buNone/>
            </a:pPr>
            <a:r>
              <a:rPr lang="pt-BR" b="1" dirty="0"/>
              <a:t>B- Quais os reflexos sobre as espécies nativas na área explorada comercialmente? </a:t>
            </a:r>
          </a:p>
          <a:p>
            <a:pPr marL="0" indent="0" algn="just">
              <a:buNone/>
            </a:pPr>
            <a:r>
              <a:rPr lang="pt-BR" b="1" dirty="0"/>
              <a:t>C- Quais os reflexos sobre as espécies nativas em toda a extensão do Rio das Cinzas? </a:t>
            </a:r>
          </a:p>
          <a:p>
            <a:pPr algn="just"/>
            <a:endParaRPr lang="pt-BR" dirty="0"/>
          </a:p>
        </p:txBody>
      </p:sp>
      <p:pic>
        <p:nvPicPr>
          <p:cNvPr id="5" name="Imagem 4">
            <a:extLst>
              <a:ext uri="{FF2B5EF4-FFF2-40B4-BE49-F238E27FC236}">
                <a16:creationId xmlns:a16="http://schemas.microsoft.com/office/drawing/2014/main" id="{6CDF41C3-2EA1-DE32-BAE6-D838895117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4547" y="1462404"/>
            <a:ext cx="3527997" cy="1747461"/>
          </a:xfrm>
          <a:prstGeom prst="rect">
            <a:avLst/>
          </a:prstGeom>
        </p:spPr>
      </p:pic>
    </p:spTree>
    <p:extLst>
      <p:ext uri="{BB962C8B-B14F-4D97-AF65-F5344CB8AC3E}">
        <p14:creationId xmlns:p14="http://schemas.microsoft.com/office/powerpoint/2010/main" val="4192803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D9482-D399-B742-687B-1695ADD0CC7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E9CD40E-6FDF-BC08-66DB-48C34677B5F0}"/>
              </a:ext>
            </a:extLst>
          </p:cNvPr>
          <p:cNvSpPr>
            <a:spLocks noGrp="1"/>
          </p:cNvSpPr>
          <p:nvPr>
            <p:ph type="title"/>
          </p:nvPr>
        </p:nvSpPr>
        <p:spPr/>
        <p:txBody>
          <a:bodyPr>
            <a:normAutofit/>
          </a:bodyPr>
          <a:lstStyle/>
          <a:p>
            <a:r>
              <a:rPr lang="pt-BR" sz="2800" b="1" dirty="0"/>
              <a:t>3-SISTEMA INTELIGENTE DE PROTEÇÃO AMBIENTAL</a:t>
            </a:r>
          </a:p>
        </p:txBody>
      </p:sp>
      <p:sp>
        <p:nvSpPr>
          <p:cNvPr id="3" name="Espaço Reservado para Conteúdo 2">
            <a:extLst>
              <a:ext uri="{FF2B5EF4-FFF2-40B4-BE49-F238E27FC236}">
                <a16:creationId xmlns:a16="http://schemas.microsoft.com/office/drawing/2014/main" id="{8F6752A9-7CB8-C044-FEF7-39C1981A04C2}"/>
              </a:ext>
            </a:extLst>
          </p:cNvPr>
          <p:cNvSpPr>
            <a:spLocks noGrp="1"/>
          </p:cNvSpPr>
          <p:nvPr>
            <p:ph idx="1"/>
          </p:nvPr>
        </p:nvSpPr>
        <p:spPr>
          <a:xfrm>
            <a:off x="3355848" y="1385973"/>
            <a:ext cx="8836152" cy="5196845"/>
          </a:xfrm>
        </p:spPr>
        <p:txBody>
          <a:bodyPr/>
          <a:lstStyle/>
          <a:p>
            <a:pPr algn="just"/>
            <a:r>
              <a:rPr lang="pt-BR" dirty="0"/>
              <a:t>Será criado o SIPA-CINZAS </a:t>
            </a:r>
            <a:r>
              <a:rPr lang="pt-BR" b="1" dirty="0"/>
              <a:t>Sistema Inteligente de Proteção Ambiental do Rio das Cinzas</a:t>
            </a:r>
            <a:r>
              <a:rPr lang="pt-BR" dirty="0"/>
              <a:t>, que será composto por 5 totens fiscalizadores com altura de 6 metros, onde serão instalados câmeras com visão noturna com disponibilidade de internet para os pescadores esportivos com transmissão ao vivo na página oficial;</a:t>
            </a:r>
          </a:p>
          <a:p>
            <a:pPr algn="just"/>
            <a:r>
              <a:rPr lang="pt-BR" dirty="0"/>
              <a:t>Além das câmeras o SIPA-CINZAS contará com drones cujas imagens serão direcionadas ao Batalhão da Polícia Militar Ambiental - Força Verde para as medidas cíveis e criminais previstas em Lei.</a:t>
            </a:r>
          </a:p>
          <a:p>
            <a:pPr algn="just"/>
            <a:r>
              <a:rPr lang="pt-BR" dirty="0"/>
              <a:t>O organograma do SIPA-CINZAS será o seguinte:</a:t>
            </a:r>
          </a:p>
          <a:p>
            <a:pPr marL="0" indent="0" algn="just">
              <a:buNone/>
            </a:pPr>
            <a:endParaRPr lang="pt-BR" dirty="0"/>
          </a:p>
          <a:p>
            <a:pPr marL="0" indent="0" algn="just">
              <a:buNone/>
            </a:pPr>
            <a:endParaRPr lang="pt-BR" dirty="0"/>
          </a:p>
        </p:txBody>
      </p:sp>
      <p:pic>
        <p:nvPicPr>
          <p:cNvPr id="6" name="Imagem 5">
            <a:extLst>
              <a:ext uri="{FF2B5EF4-FFF2-40B4-BE49-F238E27FC236}">
                <a16:creationId xmlns:a16="http://schemas.microsoft.com/office/drawing/2014/main" id="{9355CC3E-7A9C-D54F-15B7-8E6D4A93CA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694" y="1523995"/>
            <a:ext cx="3089154" cy="1924842"/>
          </a:xfrm>
          <a:prstGeom prst="rect">
            <a:avLst/>
          </a:prstGeom>
        </p:spPr>
      </p:pic>
      <p:pic>
        <p:nvPicPr>
          <p:cNvPr id="8" name="Imagem 7">
            <a:extLst>
              <a:ext uri="{FF2B5EF4-FFF2-40B4-BE49-F238E27FC236}">
                <a16:creationId xmlns:a16="http://schemas.microsoft.com/office/drawing/2014/main" id="{0E4ABF03-77D6-F3DD-CDC9-A2F67ED7D0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307" y="3804954"/>
            <a:ext cx="3171542" cy="1511687"/>
          </a:xfrm>
          <a:prstGeom prst="rect">
            <a:avLst/>
          </a:prstGeom>
        </p:spPr>
      </p:pic>
      <p:pic>
        <p:nvPicPr>
          <p:cNvPr id="14" name="Imagem 13" descr="Diagrama&#10;&#10;O conteúdo gerado por IA pode estar incorreto.">
            <a:extLst>
              <a:ext uri="{FF2B5EF4-FFF2-40B4-BE49-F238E27FC236}">
                <a16:creationId xmlns:a16="http://schemas.microsoft.com/office/drawing/2014/main" id="{FE30AD8D-E277-948E-96A2-AB8B34B49E42}"/>
              </a:ext>
            </a:extLst>
          </p:cNvPr>
          <p:cNvPicPr>
            <a:picLocks noChangeAspect="1"/>
          </p:cNvPicPr>
          <p:nvPr/>
        </p:nvPicPr>
        <p:blipFill>
          <a:blip r:embed="rId4"/>
          <a:stretch>
            <a:fillRect/>
          </a:stretch>
        </p:blipFill>
        <p:spPr>
          <a:xfrm>
            <a:off x="4181741" y="4356761"/>
            <a:ext cx="4843320" cy="2206228"/>
          </a:xfrm>
          <a:prstGeom prst="rect">
            <a:avLst/>
          </a:prstGeom>
        </p:spPr>
      </p:pic>
      <p:sp>
        <p:nvSpPr>
          <p:cNvPr id="15" name="CaixaDeTexto 14">
            <a:extLst>
              <a:ext uri="{FF2B5EF4-FFF2-40B4-BE49-F238E27FC236}">
                <a16:creationId xmlns:a16="http://schemas.microsoft.com/office/drawing/2014/main" id="{0990CF9D-1CD2-97BA-D5D9-EA28D6D2260B}"/>
              </a:ext>
            </a:extLst>
          </p:cNvPr>
          <p:cNvSpPr txBox="1"/>
          <p:nvPr/>
        </p:nvSpPr>
        <p:spPr>
          <a:xfrm>
            <a:off x="9641561" y="4560797"/>
            <a:ext cx="2287621" cy="1600438"/>
          </a:xfrm>
          <a:prstGeom prst="rect">
            <a:avLst/>
          </a:prstGeom>
          <a:noFill/>
        </p:spPr>
        <p:txBody>
          <a:bodyPr wrap="square" rtlCol="0">
            <a:spAutoFit/>
          </a:bodyPr>
          <a:lstStyle/>
          <a:p>
            <a:pPr algn="just"/>
            <a:r>
              <a:rPr lang="pt-BR" sz="1400" b="1" dirty="0"/>
              <a:t>Com a implantação desse sistema a Força Verde ganhará, no mínimo, 16 pessoas para vigília permanente em 18 km do Rio das Cinzas</a:t>
            </a:r>
          </a:p>
        </p:txBody>
      </p:sp>
    </p:spTree>
    <p:extLst>
      <p:ext uri="{BB962C8B-B14F-4D97-AF65-F5344CB8AC3E}">
        <p14:creationId xmlns:p14="http://schemas.microsoft.com/office/powerpoint/2010/main" val="1111374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C3B110-79A2-DD32-B377-99F44D5ACC80}"/>
              </a:ext>
            </a:extLst>
          </p:cNvPr>
          <p:cNvSpPr>
            <a:spLocks noGrp="1"/>
          </p:cNvSpPr>
          <p:nvPr>
            <p:ph type="title"/>
          </p:nvPr>
        </p:nvSpPr>
        <p:spPr/>
        <p:txBody>
          <a:bodyPr/>
          <a:lstStyle/>
          <a:p>
            <a:r>
              <a:rPr lang="pt-BR" b="1" dirty="0"/>
              <a:t>4-PONTURPESCA´s</a:t>
            </a:r>
            <a:r>
              <a:rPr lang="pt-BR" dirty="0"/>
              <a:t> – </a:t>
            </a:r>
            <a:r>
              <a:rPr lang="pt-BR" sz="2800" dirty="0"/>
              <a:t>Ponto Turístico de Pesca</a:t>
            </a:r>
          </a:p>
        </p:txBody>
      </p:sp>
      <p:sp>
        <p:nvSpPr>
          <p:cNvPr id="3" name="Espaço Reservado para Conteúdo 2">
            <a:extLst>
              <a:ext uri="{FF2B5EF4-FFF2-40B4-BE49-F238E27FC236}">
                <a16:creationId xmlns:a16="http://schemas.microsoft.com/office/drawing/2014/main" id="{80154C77-7C3C-7150-8ADA-2578F5B4BF1B}"/>
              </a:ext>
            </a:extLst>
          </p:cNvPr>
          <p:cNvSpPr>
            <a:spLocks noGrp="1"/>
          </p:cNvSpPr>
          <p:nvPr>
            <p:ph idx="1"/>
          </p:nvPr>
        </p:nvSpPr>
        <p:spPr>
          <a:xfrm>
            <a:off x="2363638" y="1905001"/>
            <a:ext cx="9140974" cy="4892614"/>
          </a:xfrm>
        </p:spPr>
        <p:txBody>
          <a:bodyPr/>
          <a:lstStyle/>
          <a:p>
            <a:r>
              <a:rPr lang="pt-BR" b="1" dirty="0"/>
              <a:t>Onde serão instalados os </a:t>
            </a:r>
            <a:r>
              <a:rPr lang="pt-BR" b="1" dirty="0" err="1"/>
              <a:t>PONTURPESCA´s</a:t>
            </a:r>
            <a:r>
              <a:rPr lang="pt-BR" b="1" dirty="0"/>
              <a:t>?</a:t>
            </a:r>
          </a:p>
          <a:p>
            <a:pPr lvl="0">
              <a:buFont typeface="Arial" panose="020B0604020202020204" pitchFamily="34" charset="0"/>
              <a:buChar char="•"/>
            </a:pPr>
            <a:r>
              <a:rPr lang="pt-BR" dirty="0"/>
              <a:t>A definição dos locais seguirá um planejamento estratégico que possibilite confecção e vendas de pacotes do turismo de pesca EMBARCADA pelas futuras agências do segmento que, com absoluta certeza, surgirão em Tomazina. </a:t>
            </a:r>
          </a:p>
          <a:p>
            <a:pPr>
              <a:buFont typeface="Arial" panose="020B0604020202020204" pitchFamily="34" charset="0"/>
              <a:buChar char="•"/>
            </a:pPr>
            <a:r>
              <a:rPr lang="pt-BR" dirty="0"/>
              <a:t>Em assim sendo os </a:t>
            </a:r>
            <a:r>
              <a:rPr lang="pt-BR" dirty="0" err="1"/>
              <a:t>PONTURPESCA´s</a:t>
            </a:r>
            <a:r>
              <a:rPr lang="pt-BR" dirty="0"/>
              <a:t> devem estar situados a 3 ou 4 km rio abaixo um do outro podendo estar instalado na margem direita ou na margem esquerda.</a:t>
            </a:r>
          </a:p>
          <a:p>
            <a:pPr lvl="0">
              <a:buFont typeface="Arial" panose="020B0604020202020204" pitchFamily="34" charset="0"/>
              <a:buChar char="•"/>
            </a:pPr>
            <a:r>
              <a:rPr lang="pt-BR" dirty="0"/>
              <a:t>Além da questão estratégica para vendas de pacotes de acordo com o interesse do público-alvo, é de fundamental importância para a </a:t>
            </a:r>
            <a:r>
              <a:rPr lang="pt-BR" b="1" dirty="0"/>
              <a:t>segurança </a:t>
            </a:r>
            <a:r>
              <a:rPr lang="pt-BR" dirty="0"/>
              <a:t>dos usuários e também para a </a:t>
            </a:r>
            <a:r>
              <a:rPr lang="pt-BR" b="1" dirty="0"/>
              <a:t>fiscalização</a:t>
            </a:r>
            <a:r>
              <a:rPr lang="pt-BR" dirty="0"/>
              <a:t> do projeto que os </a:t>
            </a:r>
            <a:r>
              <a:rPr lang="pt-BR" dirty="0" err="1"/>
              <a:t>PONTURPESCA´s</a:t>
            </a:r>
            <a:r>
              <a:rPr lang="pt-BR" dirty="0"/>
              <a:t> estejam a uma distância mínima razoável. Claro que isso dependerá do interesse demonstrado pelos proprietários rurais.</a:t>
            </a:r>
          </a:p>
          <a:p>
            <a:endParaRPr lang="pt-BR" dirty="0"/>
          </a:p>
        </p:txBody>
      </p:sp>
    </p:spTree>
    <p:extLst>
      <p:ext uri="{BB962C8B-B14F-4D97-AF65-F5344CB8AC3E}">
        <p14:creationId xmlns:p14="http://schemas.microsoft.com/office/powerpoint/2010/main" val="2211651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A0D17-F065-8713-0D62-2881E9D4042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2F895F7-2736-696D-CC33-2372427AF15D}"/>
              </a:ext>
            </a:extLst>
          </p:cNvPr>
          <p:cNvSpPr>
            <a:spLocks noGrp="1"/>
          </p:cNvSpPr>
          <p:nvPr>
            <p:ph type="title"/>
          </p:nvPr>
        </p:nvSpPr>
        <p:spPr>
          <a:xfrm>
            <a:off x="1536483" y="563758"/>
            <a:ext cx="8911687" cy="778562"/>
          </a:xfrm>
        </p:spPr>
        <p:txBody>
          <a:bodyPr/>
          <a:lstStyle/>
          <a:p>
            <a:r>
              <a:rPr lang="pt-BR" b="1" dirty="0" err="1"/>
              <a:t>PONTURPESCA´s</a:t>
            </a:r>
            <a:r>
              <a:rPr lang="pt-BR" b="1" dirty="0"/>
              <a:t> </a:t>
            </a:r>
          </a:p>
        </p:txBody>
      </p:sp>
      <p:graphicFrame>
        <p:nvGraphicFramePr>
          <p:cNvPr id="4" name="Espaço Reservado para Conteúdo 3">
            <a:extLst>
              <a:ext uri="{FF2B5EF4-FFF2-40B4-BE49-F238E27FC236}">
                <a16:creationId xmlns:a16="http://schemas.microsoft.com/office/drawing/2014/main" id="{79D634D2-EB94-973D-5A1E-F76C65F76C3A}"/>
              </a:ext>
            </a:extLst>
          </p:cNvPr>
          <p:cNvGraphicFramePr>
            <a:graphicFrameLocks noGrp="1"/>
          </p:cNvGraphicFramePr>
          <p:nvPr>
            <p:ph idx="1"/>
            <p:extLst>
              <p:ext uri="{D42A27DB-BD31-4B8C-83A1-F6EECF244321}">
                <p14:modId xmlns:p14="http://schemas.microsoft.com/office/powerpoint/2010/main" val="1462295847"/>
              </p:ext>
            </p:extLst>
          </p:nvPr>
        </p:nvGraphicFramePr>
        <p:xfrm>
          <a:off x="2015231" y="1767078"/>
          <a:ext cx="4421079" cy="1483937"/>
        </p:xfrm>
        <a:graphic>
          <a:graphicData uri="http://schemas.openxmlformats.org/drawingml/2006/table">
            <a:tbl>
              <a:tblPr firstRow="1" firstCol="1" bandRow="1">
                <a:tableStyleId>{5C22544A-7EE6-4342-B048-85BDC9FD1C3A}</a:tableStyleId>
              </a:tblPr>
              <a:tblGrid>
                <a:gridCol w="3267102">
                  <a:extLst>
                    <a:ext uri="{9D8B030D-6E8A-4147-A177-3AD203B41FA5}">
                      <a16:colId xmlns:a16="http://schemas.microsoft.com/office/drawing/2014/main" val="144751716"/>
                    </a:ext>
                  </a:extLst>
                </a:gridCol>
                <a:gridCol w="1153977">
                  <a:extLst>
                    <a:ext uri="{9D8B030D-6E8A-4147-A177-3AD203B41FA5}">
                      <a16:colId xmlns:a16="http://schemas.microsoft.com/office/drawing/2014/main" val="3908276663"/>
                    </a:ext>
                  </a:extLst>
                </a:gridCol>
              </a:tblGrid>
              <a:tr h="194887">
                <a:tc>
                  <a:txBody>
                    <a:bodyPr/>
                    <a:lstStyle/>
                    <a:p>
                      <a:pPr>
                        <a:lnSpc>
                          <a:spcPct val="115000"/>
                        </a:lnSpc>
                        <a:spcAft>
                          <a:spcPts val="800"/>
                        </a:spcAft>
                        <a:buNone/>
                      </a:pPr>
                      <a:r>
                        <a:rPr lang="pt-BR" sz="1100" kern="0" dirty="0">
                          <a:effectLst/>
                        </a:rPr>
                        <a:t>A- TOTEM</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pt-BR" sz="1100" kern="0">
                          <a:effectLst/>
                        </a:rPr>
                        <a:t>R$ 28.995,00</a:t>
                      </a:r>
                      <a:endParaRPr lang="pt-BR"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244887473"/>
                  </a:ext>
                </a:extLst>
              </a:tr>
              <a:tr h="184150">
                <a:tc>
                  <a:txBody>
                    <a:bodyPr/>
                    <a:lstStyle/>
                    <a:p>
                      <a:pPr>
                        <a:lnSpc>
                          <a:spcPct val="115000"/>
                        </a:lnSpc>
                        <a:spcAft>
                          <a:spcPts val="800"/>
                        </a:spcAft>
                        <a:buNone/>
                      </a:pPr>
                      <a:r>
                        <a:rPr lang="pt-BR" sz="1100" kern="0">
                          <a:effectLst/>
                        </a:rPr>
                        <a:t>B- PONTURPESCA</a:t>
                      </a:r>
                      <a:endParaRPr lang="pt-BR"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pt-BR" sz="1100" kern="0">
                          <a:effectLst/>
                        </a:rPr>
                        <a:t>R$ 205.500,00</a:t>
                      </a:r>
                      <a:endParaRPr lang="pt-BR"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413614125"/>
                  </a:ext>
                </a:extLst>
              </a:tr>
              <a:tr h="184150">
                <a:tc>
                  <a:txBody>
                    <a:bodyPr/>
                    <a:lstStyle/>
                    <a:p>
                      <a:pPr>
                        <a:lnSpc>
                          <a:spcPct val="115000"/>
                        </a:lnSpc>
                        <a:spcAft>
                          <a:spcPts val="800"/>
                        </a:spcAft>
                        <a:buNone/>
                      </a:pPr>
                      <a:r>
                        <a:rPr lang="pt-BR" sz="1100" kern="0" dirty="0">
                          <a:effectLst/>
                        </a:rPr>
                        <a:t>C- PIER</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pt-BR" sz="1100" kern="0">
                          <a:effectLst/>
                        </a:rPr>
                        <a:t>R$ 41.460,00</a:t>
                      </a:r>
                      <a:endParaRPr lang="pt-BR"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958692363"/>
                  </a:ext>
                </a:extLst>
              </a:tr>
              <a:tr h="184150">
                <a:tc>
                  <a:txBody>
                    <a:bodyPr/>
                    <a:lstStyle/>
                    <a:p>
                      <a:pPr>
                        <a:lnSpc>
                          <a:spcPct val="115000"/>
                        </a:lnSpc>
                        <a:spcAft>
                          <a:spcPts val="800"/>
                        </a:spcAft>
                        <a:buNone/>
                      </a:pPr>
                      <a:r>
                        <a:rPr lang="pt-BR" sz="1100" kern="0">
                          <a:effectLst/>
                        </a:rPr>
                        <a:t>D- SINALIZAÇÃO</a:t>
                      </a:r>
                      <a:endParaRPr lang="pt-BR"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pt-BR" sz="1100" kern="0">
                          <a:effectLst/>
                        </a:rPr>
                        <a:t>R$ 7.500,00</a:t>
                      </a:r>
                      <a:endParaRPr lang="pt-BR"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839580372"/>
                  </a:ext>
                </a:extLst>
              </a:tr>
              <a:tr h="184150">
                <a:tc>
                  <a:txBody>
                    <a:bodyPr/>
                    <a:lstStyle/>
                    <a:p>
                      <a:pPr>
                        <a:lnSpc>
                          <a:spcPct val="115000"/>
                        </a:lnSpc>
                        <a:spcAft>
                          <a:spcPts val="800"/>
                        </a:spcAft>
                        <a:buNone/>
                      </a:pPr>
                      <a:r>
                        <a:rPr lang="pt-BR" sz="1100" kern="0">
                          <a:effectLst/>
                        </a:rPr>
                        <a:t>E-ACESSO DE BOA QUALIDADE</a:t>
                      </a:r>
                      <a:endParaRPr lang="pt-BR"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pt-BR" sz="1100" kern="0">
                          <a:effectLst/>
                        </a:rPr>
                        <a:t>MUNICÍPIO</a:t>
                      </a:r>
                      <a:endParaRPr lang="pt-BR"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673778736"/>
                  </a:ext>
                </a:extLst>
              </a:tr>
              <a:tr h="184150">
                <a:tc>
                  <a:txBody>
                    <a:bodyPr/>
                    <a:lstStyle/>
                    <a:p>
                      <a:pPr>
                        <a:lnSpc>
                          <a:spcPct val="115000"/>
                        </a:lnSpc>
                        <a:spcAft>
                          <a:spcPts val="800"/>
                        </a:spcAft>
                        <a:buNone/>
                      </a:pPr>
                      <a:r>
                        <a:rPr lang="pt-BR" sz="1100" kern="0">
                          <a:effectLst/>
                        </a:rPr>
                        <a:t>F-RECOLHIMENTO DE LIXO</a:t>
                      </a:r>
                      <a:endParaRPr lang="pt-BR"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pt-BR" sz="1100" kern="0">
                          <a:effectLst/>
                        </a:rPr>
                        <a:t>MUNICÍPIO</a:t>
                      </a:r>
                      <a:endParaRPr lang="pt-BR"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142762908"/>
                  </a:ext>
                </a:extLst>
              </a:tr>
              <a:tr h="184150">
                <a:tc>
                  <a:txBody>
                    <a:bodyPr/>
                    <a:lstStyle/>
                    <a:p>
                      <a:pPr>
                        <a:lnSpc>
                          <a:spcPct val="115000"/>
                        </a:lnSpc>
                        <a:spcAft>
                          <a:spcPts val="800"/>
                        </a:spcAft>
                        <a:buNone/>
                      </a:pPr>
                      <a:r>
                        <a:rPr lang="pt-BR" sz="1100" kern="0">
                          <a:effectLst/>
                        </a:rPr>
                        <a:t>G-NIVELAMENTO CONTAINER</a:t>
                      </a:r>
                      <a:endParaRPr lang="pt-BR"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pt-BR" sz="1100" kern="0">
                          <a:effectLst/>
                        </a:rPr>
                        <a:t>MUNICÍPIO</a:t>
                      </a:r>
                      <a:endParaRPr lang="pt-BR"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355082997"/>
                  </a:ext>
                </a:extLst>
              </a:tr>
              <a:tr h="184150">
                <a:tc>
                  <a:txBody>
                    <a:bodyPr/>
                    <a:lstStyle/>
                    <a:p>
                      <a:pPr>
                        <a:lnSpc>
                          <a:spcPct val="115000"/>
                        </a:lnSpc>
                        <a:spcAft>
                          <a:spcPts val="800"/>
                        </a:spcAft>
                        <a:buNone/>
                      </a:pPr>
                      <a:r>
                        <a:rPr lang="pt-BR" sz="1100" kern="0">
                          <a:effectLst/>
                        </a:rPr>
                        <a:t>H-VALETAS E BURACOS PARA FOSSAS SÉPTICAS</a:t>
                      </a:r>
                      <a:endParaRPr lang="pt-BR"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pt-BR" sz="1100" kern="0" dirty="0">
                          <a:effectLst/>
                        </a:rPr>
                        <a:t>MUNICÍPIO</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4234757303"/>
                  </a:ext>
                </a:extLst>
              </a:tr>
            </a:tbl>
          </a:graphicData>
        </a:graphic>
      </p:graphicFrame>
      <p:sp>
        <p:nvSpPr>
          <p:cNvPr id="5" name="Rectangle 1">
            <a:extLst>
              <a:ext uri="{FF2B5EF4-FFF2-40B4-BE49-F238E27FC236}">
                <a16:creationId xmlns:a16="http://schemas.microsoft.com/office/drawing/2014/main" id="{0194A8E2-F3AF-6079-74C9-56F5A61BF8B9}"/>
              </a:ext>
            </a:extLst>
          </p:cNvPr>
          <p:cNvSpPr>
            <a:spLocks noChangeArrowheads="1"/>
          </p:cNvSpPr>
          <p:nvPr/>
        </p:nvSpPr>
        <p:spPr bwMode="auto">
          <a:xfrm>
            <a:off x="-2406770" y="-110418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1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Quais serão as CONTRAPARTIDAS?</a:t>
            </a:r>
            <a:endParaRPr kumimoji="0" lang="pt-BR" altLang="pt-BR"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1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MUNICÍPIO/ESTADO</a:t>
            </a:r>
            <a:endParaRPr kumimoji="0" lang="pt-BR" altLang="pt-BR" sz="1800" b="0" i="0" u="none" strike="noStrike" cap="none" normalizeH="0" baseline="0">
              <a:ln>
                <a:noFill/>
              </a:ln>
              <a:solidFill>
                <a:schemeClr val="tx1"/>
              </a:solidFill>
              <a:effectLst/>
              <a:latin typeface="Arial" panose="020B0604020202020204" pitchFamily="34" charset="0"/>
            </a:endParaRPr>
          </a:p>
        </p:txBody>
      </p:sp>
      <p:graphicFrame>
        <p:nvGraphicFramePr>
          <p:cNvPr id="12" name="Tabela 11">
            <a:extLst>
              <a:ext uri="{FF2B5EF4-FFF2-40B4-BE49-F238E27FC236}">
                <a16:creationId xmlns:a16="http://schemas.microsoft.com/office/drawing/2014/main" id="{1C263494-E91D-14BA-9297-A07C35CEC928}"/>
              </a:ext>
            </a:extLst>
          </p:cNvPr>
          <p:cNvGraphicFramePr>
            <a:graphicFrameLocks noGrp="1"/>
          </p:cNvGraphicFramePr>
          <p:nvPr>
            <p:extLst>
              <p:ext uri="{D42A27DB-BD31-4B8C-83A1-F6EECF244321}">
                <p14:modId xmlns:p14="http://schemas.microsoft.com/office/powerpoint/2010/main" val="3869446234"/>
              </p:ext>
            </p:extLst>
          </p:nvPr>
        </p:nvGraphicFramePr>
        <p:xfrm>
          <a:off x="2015231" y="4127027"/>
          <a:ext cx="5564188" cy="2064474"/>
        </p:xfrm>
        <a:graphic>
          <a:graphicData uri="http://schemas.openxmlformats.org/drawingml/2006/table">
            <a:tbl>
              <a:tblPr firstRow="1" firstCol="1" bandRow="1">
                <a:tableStyleId>{5C22544A-7EE6-4342-B048-85BDC9FD1C3A}</a:tableStyleId>
              </a:tblPr>
              <a:tblGrid>
                <a:gridCol w="5564188">
                  <a:extLst>
                    <a:ext uri="{9D8B030D-6E8A-4147-A177-3AD203B41FA5}">
                      <a16:colId xmlns:a16="http://schemas.microsoft.com/office/drawing/2014/main" val="4242008221"/>
                    </a:ext>
                  </a:extLst>
                </a:gridCol>
              </a:tblGrid>
              <a:tr h="184150">
                <a:tc>
                  <a:txBody>
                    <a:bodyPr/>
                    <a:lstStyle/>
                    <a:p>
                      <a:pPr>
                        <a:lnSpc>
                          <a:spcPct val="115000"/>
                        </a:lnSpc>
                        <a:spcAft>
                          <a:spcPts val="800"/>
                        </a:spcAft>
                        <a:buNone/>
                      </a:pPr>
                      <a:r>
                        <a:rPr lang="pt-BR" sz="1100" kern="0" dirty="0">
                          <a:effectLst/>
                        </a:rPr>
                        <a:t>A- ÁGUA/LUZ/SANEAMENTO</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283637346"/>
                  </a:ext>
                </a:extLst>
              </a:tr>
              <a:tr h="184150">
                <a:tc>
                  <a:txBody>
                    <a:bodyPr/>
                    <a:lstStyle/>
                    <a:p>
                      <a:pPr>
                        <a:lnSpc>
                          <a:spcPct val="115000"/>
                        </a:lnSpc>
                        <a:spcAft>
                          <a:spcPts val="800"/>
                        </a:spcAft>
                        <a:buNone/>
                      </a:pPr>
                      <a:r>
                        <a:rPr lang="pt-BR" sz="1100" kern="0" dirty="0">
                          <a:effectLst/>
                        </a:rPr>
                        <a:t>B- CONTROLE DE ACESSO</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01376087"/>
                  </a:ext>
                </a:extLst>
              </a:tr>
              <a:tr h="184150">
                <a:tc>
                  <a:txBody>
                    <a:bodyPr/>
                    <a:lstStyle/>
                    <a:p>
                      <a:pPr>
                        <a:lnSpc>
                          <a:spcPct val="115000"/>
                        </a:lnSpc>
                        <a:spcAft>
                          <a:spcPts val="800"/>
                        </a:spcAft>
                        <a:buNone/>
                      </a:pPr>
                      <a:r>
                        <a:rPr lang="pt-BR" sz="1100" kern="0" dirty="0">
                          <a:effectLst/>
                        </a:rPr>
                        <a:t>C- ATENDIMENTO COMERCIAL/PÚBLICO ALVO</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925513545"/>
                  </a:ext>
                </a:extLst>
              </a:tr>
              <a:tr h="184150">
                <a:tc>
                  <a:txBody>
                    <a:bodyPr/>
                    <a:lstStyle/>
                    <a:p>
                      <a:pPr>
                        <a:lnSpc>
                          <a:spcPct val="115000"/>
                        </a:lnSpc>
                        <a:spcAft>
                          <a:spcPts val="800"/>
                        </a:spcAft>
                        <a:buNone/>
                      </a:pPr>
                      <a:r>
                        <a:rPr lang="pt-BR" sz="1100" kern="0" dirty="0">
                          <a:effectLst/>
                        </a:rPr>
                        <a:t>D- SEPARAÇÃO DO LIXO PRODUZIDO</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4236199723"/>
                  </a:ext>
                </a:extLst>
              </a:tr>
              <a:tr h="184150">
                <a:tc>
                  <a:txBody>
                    <a:bodyPr/>
                    <a:lstStyle/>
                    <a:p>
                      <a:pPr>
                        <a:lnSpc>
                          <a:spcPct val="115000"/>
                        </a:lnSpc>
                        <a:spcAft>
                          <a:spcPts val="800"/>
                        </a:spcAft>
                        <a:buNone/>
                      </a:pPr>
                      <a:r>
                        <a:rPr lang="pt-BR" sz="1100" kern="0" dirty="0">
                          <a:effectLst/>
                        </a:rPr>
                        <a:t>E- INTERNET SATELITAL PARA PÚBLICO E TOTEM</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845043815"/>
                  </a:ext>
                </a:extLst>
              </a:tr>
              <a:tr h="184150">
                <a:tc>
                  <a:txBody>
                    <a:bodyPr/>
                    <a:lstStyle/>
                    <a:p>
                      <a:pPr>
                        <a:lnSpc>
                          <a:spcPct val="115000"/>
                        </a:lnSpc>
                        <a:spcAft>
                          <a:spcPts val="800"/>
                        </a:spcAft>
                        <a:buNone/>
                      </a:pPr>
                      <a:r>
                        <a:rPr lang="pt-BR" sz="1100" kern="0" dirty="0">
                          <a:effectLst/>
                        </a:rPr>
                        <a:t>F- MOBILIAÇÃO DOS CONTEINERS</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386727615"/>
                  </a:ext>
                </a:extLst>
              </a:tr>
              <a:tr h="184150">
                <a:tc>
                  <a:txBody>
                    <a:bodyPr/>
                    <a:lstStyle/>
                    <a:p>
                      <a:pPr>
                        <a:lnSpc>
                          <a:spcPct val="115000"/>
                        </a:lnSpc>
                        <a:spcAft>
                          <a:spcPts val="800"/>
                        </a:spcAft>
                        <a:buNone/>
                      </a:pPr>
                      <a:r>
                        <a:rPr lang="pt-BR" sz="1100" kern="0" dirty="0">
                          <a:effectLst/>
                        </a:rPr>
                        <a:t>G- SUPORTES PARA INSTALAÇÃO CONTAINER</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251730793"/>
                  </a:ext>
                </a:extLst>
              </a:tr>
              <a:tr h="184150">
                <a:tc>
                  <a:txBody>
                    <a:bodyPr/>
                    <a:lstStyle/>
                    <a:p>
                      <a:pPr>
                        <a:lnSpc>
                          <a:spcPct val="115000"/>
                        </a:lnSpc>
                        <a:spcAft>
                          <a:spcPts val="800"/>
                        </a:spcAft>
                        <a:buNone/>
                      </a:pPr>
                      <a:r>
                        <a:rPr lang="pt-BR" sz="1100" kern="0" dirty="0">
                          <a:effectLst/>
                        </a:rPr>
                        <a:t>H- ENCANAMENTO E INSTALAÇÃO DE ÁGUA/LUZ/ESGOTO</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882227711"/>
                  </a:ext>
                </a:extLst>
              </a:tr>
              <a:tr h="184150">
                <a:tc>
                  <a:txBody>
                    <a:bodyPr/>
                    <a:lstStyle/>
                    <a:p>
                      <a:pPr>
                        <a:lnSpc>
                          <a:spcPct val="115000"/>
                        </a:lnSpc>
                        <a:spcAft>
                          <a:spcPts val="800"/>
                        </a:spcAft>
                        <a:buNone/>
                      </a:pPr>
                      <a:r>
                        <a:rPr lang="pt-BR" sz="1100" kern="0" dirty="0">
                          <a:effectLst/>
                        </a:rPr>
                        <a:t>I- FOSSA SÉPTICA BIODIGESTOR 1.500 L</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513210757"/>
                  </a:ext>
                </a:extLst>
              </a:tr>
              <a:tr h="222974">
                <a:tc>
                  <a:txBody>
                    <a:bodyPr/>
                    <a:lstStyle/>
                    <a:p>
                      <a:pPr>
                        <a:lnSpc>
                          <a:spcPct val="115000"/>
                        </a:lnSpc>
                        <a:spcAft>
                          <a:spcPts val="800"/>
                        </a:spcAft>
                        <a:buNone/>
                      </a:pPr>
                      <a:r>
                        <a:rPr lang="pt-BR" sz="1100" kern="0" dirty="0">
                          <a:effectLst/>
                        </a:rPr>
                        <a:t>J- PAVIMENTAÇÃO E COBERTURA DE ÁREA DE 15X11 M OU 165 M2</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426381705"/>
                  </a:ext>
                </a:extLst>
              </a:tr>
              <a:tr h="184150">
                <a:tc>
                  <a:txBody>
                    <a:bodyPr/>
                    <a:lstStyle/>
                    <a:p>
                      <a:pPr>
                        <a:lnSpc>
                          <a:spcPct val="115000"/>
                        </a:lnSpc>
                        <a:spcAft>
                          <a:spcPts val="800"/>
                        </a:spcAft>
                        <a:buNone/>
                      </a:pPr>
                      <a:r>
                        <a:rPr lang="pt-BR" sz="1100" kern="0" dirty="0">
                          <a:effectLst/>
                        </a:rPr>
                        <a:t>K- RAMPA DE ACESSO - OPCIONAL</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75793868"/>
                  </a:ext>
                </a:extLst>
              </a:tr>
            </a:tbl>
          </a:graphicData>
        </a:graphic>
      </p:graphicFrame>
      <p:sp>
        <p:nvSpPr>
          <p:cNvPr id="14" name="CaixaDeTexto 13">
            <a:extLst>
              <a:ext uri="{FF2B5EF4-FFF2-40B4-BE49-F238E27FC236}">
                <a16:creationId xmlns:a16="http://schemas.microsoft.com/office/drawing/2014/main" id="{14E7D1B5-479B-F58D-F399-1767CBD3BD42}"/>
              </a:ext>
            </a:extLst>
          </p:cNvPr>
          <p:cNvSpPr txBox="1"/>
          <p:nvPr/>
        </p:nvSpPr>
        <p:spPr>
          <a:xfrm>
            <a:off x="2104008" y="1402672"/>
            <a:ext cx="4119239" cy="369332"/>
          </a:xfrm>
          <a:prstGeom prst="rect">
            <a:avLst/>
          </a:prstGeom>
          <a:noFill/>
        </p:spPr>
        <p:txBody>
          <a:bodyPr wrap="square" rtlCol="0">
            <a:spAutoFit/>
          </a:bodyPr>
          <a:lstStyle/>
          <a:p>
            <a:r>
              <a:rPr lang="pt-BR" dirty="0"/>
              <a:t>Município / Estado</a:t>
            </a:r>
          </a:p>
        </p:txBody>
      </p:sp>
      <p:sp>
        <p:nvSpPr>
          <p:cNvPr id="15" name="CaixaDeTexto 14">
            <a:extLst>
              <a:ext uri="{FF2B5EF4-FFF2-40B4-BE49-F238E27FC236}">
                <a16:creationId xmlns:a16="http://schemas.microsoft.com/office/drawing/2014/main" id="{12C0631E-4A90-B39A-3776-E017161BE2DF}"/>
              </a:ext>
            </a:extLst>
          </p:cNvPr>
          <p:cNvSpPr txBox="1"/>
          <p:nvPr/>
        </p:nvSpPr>
        <p:spPr>
          <a:xfrm>
            <a:off x="2015230" y="3636991"/>
            <a:ext cx="5140171" cy="369332"/>
          </a:xfrm>
          <a:prstGeom prst="rect">
            <a:avLst/>
          </a:prstGeom>
          <a:noFill/>
        </p:spPr>
        <p:txBody>
          <a:bodyPr wrap="square" rtlCol="0">
            <a:spAutoFit/>
          </a:bodyPr>
          <a:lstStyle/>
          <a:p>
            <a:r>
              <a:rPr lang="pt-BR" dirty="0"/>
              <a:t>CONTRAPARTIDA Parceiro Público Privado</a:t>
            </a:r>
          </a:p>
        </p:txBody>
      </p:sp>
      <p:pic>
        <p:nvPicPr>
          <p:cNvPr id="17" name="Imagem 16">
            <a:extLst>
              <a:ext uri="{FF2B5EF4-FFF2-40B4-BE49-F238E27FC236}">
                <a16:creationId xmlns:a16="http://schemas.microsoft.com/office/drawing/2014/main" id="{B300338C-1693-D389-9B3F-307DD3DFA0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3527" y="4694197"/>
            <a:ext cx="2673562" cy="1768747"/>
          </a:xfrm>
          <a:prstGeom prst="rect">
            <a:avLst/>
          </a:prstGeom>
        </p:spPr>
      </p:pic>
      <p:pic>
        <p:nvPicPr>
          <p:cNvPr id="19" name="Imagem 18">
            <a:extLst>
              <a:ext uri="{FF2B5EF4-FFF2-40B4-BE49-F238E27FC236}">
                <a16:creationId xmlns:a16="http://schemas.microsoft.com/office/drawing/2014/main" id="{05E77F12-7315-6B6E-3263-4431CF94FB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7178" y="4059592"/>
            <a:ext cx="2018360" cy="1262186"/>
          </a:xfrm>
          <a:prstGeom prst="rect">
            <a:avLst/>
          </a:prstGeom>
        </p:spPr>
      </p:pic>
      <p:pic>
        <p:nvPicPr>
          <p:cNvPr id="21" name="Imagem 20">
            <a:extLst>
              <a:ext uri="{FF2B5EF4-FFF2-40B4-BE49-F238E27FC236}">
                <a16:creationId xmlns:a16="http://schemas.microsoft.com/office/drawing/2014/main" id="{53A8F907-D0BB-EFFD-5978-6458DB7B13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66903" y="1342320"/>
            <a:ext cx="4304572" cy="2664003"/>
          </a:xfrm>
          <a:prstGeom prst="rect">
            <a:avLst/>
          </a:prstGeom>
        </p:spPr>
      </p:pic>
    </p:spTree>
    <p:extLst>
      <p:ext uri="{BB962C8B-B14F-4D97-AF65-F5344CB8AC3E}">
        <p14:creationId xmlns:p14="http://schemas.microsoft.com/office/powerpoint/2010/main" val="1190080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BE012-8549-571F-FA82-3632136BACC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64DB29A-405F-B94D-6CEF-520C8B35D4AE}"/>
              </a:ext>
            </a:extLst>
          </p:cNvPr>
          <p:cNvSpPr>
            <a:spLocks noGrp="1"/>
          </p:cNvSpPr>
          <p:nvPr>
            <p:ph type="title"/>
          </p:nvPr>
        </p:nvSpPr>
        <p:spPr>
          <a:xfrm>
            <a:off x="1475117" y="624109"/>
            <a:ext cx="7656183" cy="1066667"/>
          </a:xfrm>
        </p:spPr>
        <p:txBody>
          <a:bodyPr>
            <a:normAutofit fontScale="90000"/>
          </a:bodyPr>
          <a:lstStyle/>
          <a:p>
            <a:r>
              <a:rPr lang="pt-BR" sz="3100" b="1" dirty="0"/>
              <a:t>ESTIMATIVA RECEITA </a:t>
            </a:r>
            <a:r>
              <a:rPr lang="pt-BR" sz="3100" b="1" dirty="0" err="1"/>
              <a:t>PONTURPESCA</a:t>
            </a:r>
            <a:r>
              <a:rPr lang="pt-BR" b="1" dirty="0" err="1"/>
              <a:t>´s</a:t>
            </a:r>
            <a:br>
              <a:rPr lang="pt-BR" b="1" dirty="0"/>
            </a:br>
            <a:r>
              <a:rPr lang="pt-BR" dirty="0"/>
              <a:t>*</a:t>
            </a:r>
            <a:r>
              <a:rPr lang="pt-BR" sz="1600" dirty="0"/>
              <a:t>Estimativa</a:t>
            </a:r>
            <a:r>
              <a:rPr lang="pt-BR" sz="1600" b="1" dirty="0"/>
              <a:t> moderada </a:t>
            </a:r>
            <a:r>
              <a:rPr lang="pt-BR" sz="1600" dirty="0"/>
              <a:t>considerando apenas dois dias por semana ou 8 dias por mês </a:t>
            </a:r>
          </a:p>
        </p:txBody>
      </p:sp>
      <p:graphicFrame>
        <p:nvGraphicFramePr>
          <p:cNvPr id="6" name="Tabela 5">
            <a:extLst>
              <a:ext uri="{FF2B5EF4-FFF2-40B4-BE49-F238E27FC236}">
                <a16:creationId xmlns:a16="http://schemas.microsoft.com/office/drawing/2014/main" id="{C166AF41-FDBE-C572-7401-2E381047C5A7}"/>
              </a:ext>
            </a:extLst>
          </p:cNvPr>
          <p:cNvGraphicFramePr>
            <a:graphicFrameLocks noGrp="1"/>
          </p:cNvGraphicFramePr>
          <p:nvPr/>
        </p:nvGraphicFramePr>
        <p:xfrm>
          <a:off x="1777043" y="1860297"/>
          <a:ext cx="4071668" cy="4373594"/>
        </p:xfrm>
        <a:graphic>
          <a:graphicData uri="http://schemas.openxmlformats.org/drawingml/2006/table">
            <a:tbl>
              <a:tblPr>
                <a:tableStyleId>{5C22544A-7EE6-4342-B048-85BDC9FD1C3A}</a:tableStyleId>
              </a:tblPr>
              <a:tblGrid>
                <a:gridCol w="1618488">
                  <a:extLst>
                    <a:ext uri="{9D8B030D-6E8A-4147-A177-3AD203B41FA5}">
                      <a16:colId xmlns:a16="http://schemas.microsoft.com/office/drawing/2014/main" val="402881189"/>
                    </a:ext>
                  </a:extLst>
                </a:gridCol>
                <a:gridCol w="702363">
                  <a:extLst>
                    <a:ext uri="{9D8B030D-6E8A-4147-A177-3AD203B41FA5}">
                      <a16:colId xmlns:a16="http://schemas.microsoft.com/office/drawing/2014/main" val="2434777945"/>
                    </a:ext>
                  </a:extLst>
                </a:gridCol>
                <a:gridCol w="488600">
                  <a:extLst>
                    <a:ext uri="{9D8B030D-6E8A-4147-A177-3AD203B41FA5}">
                      <a16:colId xmlns:a16="http://schemas.microsoft.com/office/drawing/2014/main" val="2623587348"/>
                    </a:ext>
                  </a:extLst>
                </a:gridCol>
                <a:gridCol w="559854">
                  <a:extLst>
                    <a:ext uri="{9D8B030D-6E8A-4147-A177-3AD203B41FA5}">
                      <a16:colId xmlns:a16="http://schemas.microsoft.com/office/drawing/2014/main" val="2846744105"/>
                    </a:ext>
                  </a:extLst>
                </a:gridCol>
                <a:gridCol w="702363">
                  <a:extLst>
                    <a:ext uri="{9D8B030D-6E8A-4147-A177-3AD203B41FA5}">
                      <a16:colId xmlns:a16="http://schemas.microsoft.com/office/drawing/2014/main" val="4123102904"/>
                    </a:ext>
                  </a:extLst>
                </a:gridCol>
              </a:tblGrid>
              <a:tr h="269912">
                <a:tc>
                  <a:txBody>
                    <a:bodyPr/>
                    <a:lstStyle/>
                    <a:p>
                      <a:pPr algn="ctr" fontAlgn="b">
                        <a:buNone/>
                      </a:pPr>
                      <a:r>
                        <a:rPr lang="pt-BR" sz="800" b="1" u="none" strike="noStrike" dirty="0">
                          <a:effectLst/>
                        </a:rPr>
                        <a:t>RECEITAS DO PONTURPESCA</a:t>
                      </a:r>
                      <a:endParaRPr lang="pt-BR" sz="800" b="1" i="0" u="none" strike="noStrike" dirty="0">
                        <a:solidFill>
                          <a:srgbClr val="000000"/>
                        </a:solidFill>
                        <a:effectLst/>
                        <a:latin typeface="Calibri" panose="020F0502020204030204" pitchFamily="34" charset="0"/>
                      </a:endParaRPr>
                    </a:p>
                  </a:txBody>
                  <a:tcPr marL="4323" marR="4323" marT="4323" marB="0" anchor="b"/>
                </a:tc>
                <a:tc>
                  <a:txBody>
                    <a:bodyPr/>
                    <a:lstStyle/>
                    <a:p>
                      <a:pPr algn="ctr" fontAlgn="b">
                        <a:buNone/>
                      </a:pPr>
                      <a:r>
                        <a:rPr lang="pt-BR" sz="800" b="1" u="none" strike="noStrike" dirty="0">
                          <a:effectLst/>
                        </a:rPr>
                        <a:t>VALOR</a:t>
                      </a:r>
                      <a:endParaRPr lang="pt-BR" sz="800" b="1" i="0" u="none" strike="noStrike" dirty="0">
                        <a:solidFill>
                          <a:srgbClr val="000000"/>
                        </a:solidFill>
                        <a:effectLst/>
                        <a:latin typeface="Calibri" panose="020F0502020204030204" pitchFamily="34" charset="0"/>
                      </a:endParaRPr>
                    </a:p>
                  </a:txBody>
                  <a:tcPr marL="4323" marR="4323" marT="4323" marB="0" anchor="b"/>
                </a:tc>
                <a:tc>
                  <a:txBody>
                    <a:bodyPr/>
                    <a:lstStyle/>
                    <a:p>
                      <a:pPr algn="ctr" fontAlgn="b">
                        <a:buNone/>
                      </a:pPr>
                      <a:r>
                        <a:rPr lang="pt-BR" sz="800" b="1" u="none" strike="noStrike" dirty="0">
                          <a:effectLst/>
                        </a:rPr>
                        <a:t>UNITÁRIO</a:t>
                      </a:r>
                      <a:endParaRPr lang="pt-BR" sz="800" b="1" i="0" u="none" strike="noStrike" dirty="0">
                        <a:solidFill>
                          <a:srgbClr val="000000"/>
                        </a:solidFill>
                        <a:effectLst/>
                        <a:latin typeface="Calibri" panose="020F0502020204030204" pitchFamily="34" charset="0"/>
                      </a:endParaRPr>
                    </a:p>
                  </a:txBody>
                  <a:tcPr marL="4323" marR="4323" marT="4323" marB="0" anchor="b"/>
                </a:tc>
                <a:tc>
                  <a:txBody>
                    <a:bodyPr/>
                    <a:lstStyle/>
                    <a:p>
                      <a:pPr algn="ctr" fontAlgn="b">
                        <a:buNone/>
                      </a:pPr>
                      <a:r>
                        <a:rPr lang="pt-BR" sz="800" b="1" u="none" strike="noStrike" dirty="0">
                          <a:effectLst/>
                        </a:rPr>
                        <a:t>DIAS / MÊS</a:t>
                      </a:r>
                      <a:endParaRPr lang="pt-BR" sz="800" b="1" i="0" u="none" strike="noStrike" dirty="0">
                        <a:solidFill>
                          <a:srgbClr val="000000"/>
                        </a:solidFill>
                        <a:effectLst/>
                        <a:latin typeface="Calibri" panose="020F0502020204030204" pitchFamily="34" charset="0"/>
                      </a:endParaRPr>
                    </a:p>
                  </a:txBody>
                  <a:tcPr marL="4323" marR="4323" marT="4323" marB="0" anchor="b"/>
                </a:tc>
                <a:tc>
                  <a:txBody>
                    <a:bodyPr/>
                    <a:lstStyle/>
                    <a:p>
                      <a:pPr algn="ctr" fontAlgn="b">
                        <a:buNone/>
                      </a:pPr>
                      <a:r>
                        <a:rPr lang="pt-BR" sz="800" b="1" u="none" strike="noStrike" dirty="0">
                          <a:effectLst/>
                        </a:rPr>
                        <a:t>TOTAL</a:t>
                      </a:r>
                      <a:endParaRPr lang="pt-BR" sz="800" b="1" i="0" u="none" strike="noStrike" dirty="0">
                        <a:solidFill>
                          <a:srgbClr val="000000"/>
                        </a:solidFill>
                        <a:effectLst/>
                        <a:latin typeface="Calibri" panose="020F0502020204030204" pitchFamily="34" charset="0"/>
                      </a:endParaRPr>
                    </a:p>
                  </a:txBody>
                  <a:tcPr marL="4323" marR="4323" marT="4323" marB="0" anchor="b"/>
                </a:tc>
                <a:extLst>
                  <a:ext uri="{0D108BD9-81ED-4DB2-BD59-A6C34878D82A}">
                    <a16:rowId xmlns:a16="http://schemas.microsoft.com/office/drawing/2014/main" val="2157578162"/>
                  </a:ext>
                </a:extLst>
              </a:tr>
              <a:tr h="134957">
                <a:tc>
                  <a:txBody>
                    <a:bodyPr/>
                    <a:lstStyle/>
                    <a:p>
                      <a:pPr algn="l" fontAlgn="b">
                        <a:buNone/>
                      </a:pP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l" fontAlgn="b">
                        <a:buNone/>
                      </a:pP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l" fontAlgn="b">
                        <a:buNone/>
                      </a:pP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l" fontAlgn="b">
                        <a:buNone/>
                      </a:pP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l" fontAlgn="b">
                        <a:buNone/>
                      </a:pPr>
                      <a:endParaRPr lang="pt-BR" sz="800" b="0" i="0" u="none" strike="noStrike">
                        <a:solidFill>
                          <a:srgbClr val="000000"/>
                        </a:solidFill>
                        <a:effectLst/>
                        <a:latin typeface="Calibri" panose="020F0502020204030204" pitchFamily="34" charset="0"/>
                      </a:endParaRPr>
                    </a:p>
                  </a:txBody>
                  <a:tcPr marL="4323" marR="4323" marT="4323" marB="0" anchor="b"/>
                </a:tc>
                <a:extLst>
                  <a:ext uri="{0D108BD9-81ED-4DB2-BD59-A6C34878D82A}">
                    <a16:rowId xmlns:a16="http://schemas.microsoft.com/office/drawing/2014/main" val="1692977262"/>
                  </a:ext>
                </a:extLst>
              </a:tr>
              <a:tr h="539825">
                <a:tc>
                  <a:txBody>
                    <a:bodyPr/>
                    <a:lstStyle/>
                    <a:p>
                      <a:pPr algn="l" fontAlgn="b">
                        <a:buNone/>
                      </a:pPr>
                      <a:r>
                        <a:rPr lang="pt-BR" sz="800" u="none" strike="noStrike">
                          <a:effectLst/>
                        </a:rPr>
                        <a:t>INGRESSO (considerando apenas dois dias por semana JÁ RETIRADO 50% DO FUNDO MUNICIPAL)</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R$ 20,00</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60</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8</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dirty="0">
                          <a:effectLst/>
                        </a:rPr>
                        <a:t>R$ 9.600,00</a:t>
                      </a:r>
                      <a:endParaRPr lang="pt-BR" sz="800" b="0" i="0" u="none" strike="noStrike" dirty="0">
                        <a:solidFill>
                          <a:srgbClr val="000000"/>
                        </a:solidFill>
                        <a:effectLst/>
                        <a:latin typeface="Calibri" panose="020F0502020204030204" pitchFamily="34" charset="0"/>
                      </a:endParaRPr>
                    </a:p>
                  </a:txBody>
                  <a:tcPr marL="4323" marR="4323" marT="4323" marB="0" anchor="b"/>
                </a:tc>
                <a:extLst>
                  <a:ext uri="{0D108BD9-81ED-4DB2-BD59-A6C34878D82A}">
                    <a16:rowId xmlns:a16="http://schemas.microsoft.com/office/drawing/2014/main" val="2972692753"/>
                  </a:ext>
                </a:extLst>
              </a:tr>
              <a:tr h="404869">
                <a:tc>
                  <a:txBody>
                    <a:bodyPr/>
                    <a:lstStyle/>
                    <a:p>
                      <a:pPr algn="l" fontAlgn="b">
                        <a:buNone/>
                      </a:pPr>
                      <a:r>
                        <a:rPr lang="pt-BR" sz="800" u="none" strike="noStrike" dirty="0">
                          <a:effectLst/>
                        </a:rPr>
                        <a:t>ISCAS (estima-se que cada pescador gasta R$ 20,00 por dia em isca)</a:t>
                      </a:r>
                      <a:endParaRPr lang="pt-BR" sz="800" b="0" i="0" u="none" strike="noStrike" dirty="0">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R$ 20,00</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60</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8</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R$ 9.600,00</a:t>
                      </a:r>
                      <a:endParaRPr lang="pt-BR" sz="800" b="0" i="0" u="none" strike="noStrike">
                        <a:solidFill>
                          <a:srgbClr val="000000"/>
                        </a:solidFill>
                        <a:effectLst/>
                        <a:latin typeface="Calibri" panose="020F0502020204030204" pitchFamily="34" charset="0"/>
                      </a:endParaRPr>
                    </a:p>
                  </a:txBody>
                  <a:tcPr marL="4323" marR="4323" marT="4323" marB="0" anchor="b"/>
                </a:tc>
                <a:extLst>
                  <a:ext uri="{0D108BD9-81ED-4DB2-BD59-A6C34878D82A}">
                    <a16:rowId xmlns:a16="http://schemas.microsoft.com/office/drawing/2014/main" val="1634182719"/>
                  </a:ext>
                </a:extLst>
              </a:tr>
              <a:tr h="404869">
                <a:tc>
                  <a:txBody>
                    <a:bodyPr/>
                    <a:lstStyle/>
                    <a:p>
                      <a:pPr algn="l" fontAlgn="b">
                        <a:buNone/>
                      </a:pPr>
                      <a:r>
                        <a:rPr lang="pt-BR" sz="800" u="none" strike="noStrike">
                          <a:effectLst/>
                        </a:rPr>
                        <a:t>ALIMENTAÇÃO (estimativa baixa de apenas R$ 20,00 por pax)</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R$ 20,00</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60</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8</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R$ 9.600,00</a:t>
                      </a:r>
                      <a:endParaRPr lang="pt-BR" sz="800" b="0" i="0" u="none" strike="noStrike">
                        <a:solidFill>
                          <a:srgbClr val="000000"/>
                        </a:solidFill>
                        <a:effectLst/>
                        <a:latin typeface="Calibri" panose="020F0502020204030204" pitchFamily="34" charset="0"/>
                      </a:endParaRPr>
                    </a:p>
                  </a:txBody>
                  <a:tcPr marL="4323" marR="4323" marT="4323" marB="0" anchor="b"/>
                </a:tc>
                <a:extLst>
                  <a:ext uri="{0D108BD9-81ED-4DB2-BD59-A6C34878D82A}">
                    <a16:rowId xmlns:a16="http://schemas.microsoft.com/office/drawing/2014/main" val="1802025032"/>
                  </a:ext>
                </a:extLst>
              </a:tr>
              <a:tr h="269912">
                <a:tc>
                  <a:txBody>
                    <a:bodyPr/>
                    <a:lstStyle/>
                    <a:p>
                      <a:pPr algn="l" fontAlgn="b">
                        <a:buNone/>
                      </a:pPr>
                      <a:r>
                        <a:rPr lang="pt-BR" sz="800" u="none" strike="noStrike">
                          <a:effectLst/>
                        </a:rPr>
                        <a:t>BEBIDAS (estimativa baixa de R$ 20,00 po pax)</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R$ 20,00</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60</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8</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R$ 9.600,00</a:t>
                      </a:r>
                      <a:endParaRPr lang="pt-BR" sz="800" b="0" i="0" u="none" strike="noStrike">
                        <a:solidFill>
                          <a:srgbClr val="000000"/>
                        </a:solidFill>
                        <a:effectLst/>
                        <a:latin typeface="Calibri" panose="020F0502020204030204" pitchFamily="34" charset="0"/>
                      </a:endParaRPr>
                    </a:p>
                  </a:txBody>
                  <a:tcPr marL="4323" marR="4323" marT="4323" marB="0" anchor="b"/>
                </a:tc>
                <a:extLst>
                  <a:ext uri="{0D108BD9-81ED-4DB2-BD59-A6C34878D82A}">
                    <a16:rowId xmlns:a16="http://schemas.microsoft.com/office/drawing/2014/main" val="593723426"/>
                  </a:ext>
                </a:extLst>
              </a:tr>
              <a:tr h="269912">
                <a:tc>
                  <a:txBody>
                    <a:bodyPr/>
                    <a:lstStyle/>
                    <a:p>
                      <a:pPr algn="l" fontAlgn="b">
                        <a:buNone/>
                      </a:pPr>
                      <a:r>
                        <a:rPr lang="pt-BR" sz="800" u="none" strike="noStrike">
                          <a:effectLst/>
                        </a:rPr>
                        <a:t>MÍDIA (calculadora de mídia ROAS)</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R$ 0,53</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60</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8</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R$ 254,40</a:t>
                      </a:r>
                      <a:endParaRPr lang="pt-BR" sz="800" b="0" i="0" u="none" strike="noStrike">
                        <a:solidFill>
                          <a:srgbClr val="000000"/>
                        </a:solidFill>
                        <a:effectLst/>
                        <a:latin typeface="Calibri" panose="020F0502020204030204" pitchFamily="34" charset="0"/>
                      </a:endParaRPr>
                    </a:p>
                  </a:txBody>
                  <a:tcPr marL="4323" marR="4323" marT="4323" marB="0" anchor="b"/>
                </a:tc>
                <a:extLst>
                  <a:ext uri="{0D108BD9-81ED-4DB2-BD59-A6C34878D82A}">
                    <a16:rowId xmlns:a16="http://schemas.microsoft.com/office/drawing/2014/main" val="4227798663"/>
                  </a:ext>
                </a:extLst>
              </a:tr>
              <a:tr h="249921">
                <a:tc>
                  <a:txBody>
                    <a:bodyPr/>
                    <a:lstStyle/>
                    <a:p>
                      <a:pPr algn="l" fontAlgn="b">
                        <a:buNone/>
                      </a:pP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l" fontAlgn="b">
                        <a:buNone/>
                      </a:pPr>
                      <a:endParaRPr lang="pt-BR" sz="800" b="0" i="0" u="none" strike="noStrike" dirty="0">
                        <a:solidFill>
                          <a:srgbClr val="000000"/>
                        </a:solidFill>
                        <a:effectLst/>
                        <a:latin typeface="Calibri" panose="020F0502020204030204" pitchFamily="34" charset="0"/>
                      </a:endParaRPr>
                    </a:p>
                  </a:txBody>
                  <a:tcPr marL="4323" marR="4323" marT="4323" marB="0" anchor="b"/>
                </a:tc>
                <a:tc>
                  <a:txBody>
                    <a:bodyPr/>
                    <a:lstStyle/>
                    <a:p>
                      <a:pPr algn="l" fontAlgn="b">
                        <a:buNone/>
                      </a:pP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l" fontAlgn="b">
                        <a:buNone/>
                      </a:pPr>
                      <a:r>
                        <a:rPr lang="pt-BR" sz="800" u="none" strike="noStrike">
                          <a:effectLst/>
                        </a:rPr>
                        <a:t>TOTAL</a:t>
                      </a:r>
                      <a:endParaRPr lang="pt-BR" sz="800" b="1"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R$ 38.654,40</a:t>
                      </a:r>
                      <a:endParaRPr lang="pt-BR" sz="800" b="0" i="0" u="none" strike="noStrike">
                        <a:solidFill>
                          <a:srgbClr val="000000"/>
                        </a:solidFill>
                        <a:effectLst/>
                        <a:latin typeface="Calibri" panose="020F0502020204030204" pitchFamily="34" charset="0"/>
                      </a:endParaRPr>
                    </a:p>
                  </a:txBody>
                  <a:tcPr marL="4323" marR="4323" marT="4323" marB="0" anchor="b"/>
                </a:tc>
                <a:extLst>
                  <a:ext uri="{0D108BD9-81ED-4DB2-BD59-A6C34878D82A}">
                    <a16:rowId xmlns:a16="http://schemas.microsoft.com/office/drawing/2014/main" val="1566455437"/>
                  </a:ext>
                </a:extLst>
              </a:tr>
              <a:tr h="249921">
                <a:tc>
                  <a:txBody>
                    <a:bodyPr/>
                    <a:lstStyle/>
                    <a:p>
                      <a:pPr algn="l" fontAlgn="b">
                        <a:buNone/>
                      </a:pPr>
                      <a:r>
                        <a:rPr lang="pt-BR" sz="800" b="1" u="none" strike="noStrike" dirty="0">
                          <a:effectLst/>
                        </a:rPr>
                        <a:t>DESPESAS DO PONTURPESCA</a:t>
                      </a:r>
                      <a:endParaRPr lang="pt-BR" sz="800" b="1" i="0" u="none" strike="noStrike" dirty="0">
                        <a:solidFill>
                          <a:srgbClr val="000000"/>
                        </a:solidFill>
                        <a:effectLst/>
                        <a:latin typeface="Calibri" panose="020F0502020204030204" pitchFamily="34" charset="0"/>
                      </a:endParaRPr>
                    </a:p>
                  </a:txBody>
                  <a:tcPr marL="4323" marR="4323" marT="4323" marB="0" anchor="b"/>
                </a:tc>
                <a:tc>
                  <a:txBody>
                    <a:bodyPr/>
                    <a:lstStyle/>
                    <a:p>
                      <a:pPr algn="l" fontAlgn="b">
                        <a:buNone/>
                      </a:pP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l" fontAlgn="b">
                        <a:buNone/>
                      </a:pP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l" fontAlgn="b">
                        <a:buNone/>
                      </a:pP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l" fontAlgn="b">
                        <a:buNone/>
                      </a:pPr>
                      <a:endParaRPr lang="pt-BR" sz="800" b="0" i="0" u="none" strike="noStrike">
                        <a:solidFill>
                          <a:srgbClr val="000000"/>
                        </a:solidFill>
                        <a:effectLst/>
                        <a:latin typeface="Calibri" panose="020F0502020204030204" pitchFamily="34" charset="0"/>
                      </a:endParaRPr>
                    </a:p>
                  </a:txBody>
                  <a:tcPr marL="4323" marR="4323" marT="4323" marB="0" anchor="b"/>
                </a:tc>
                <a:extLst>
                  <a:ext uri="{0D108BD9-81ED-4DB2-BD59-A6C34878D82A}">
                    <a16:rowId xmlns:a16="http://schemas.microsoft.com/office/drawing/2014/main" val="610121545"/>
                  </a:ext>
                </a:extLst>
              </a:tr>
              <a:tr h="134957">
                <a:tc>
                  <a:txBody>
                    <a:bodyPr/>
                    <a:lstStyle/>
                    <a:p>
                      <a:pPr algn="l" fontAlgn="b">
                        <a:buNone/>
                      </a:pPr>
                      <a:r>
                        <a:rPr lang="pt-BR" sz="800" u="none" strike="noStrike">
                          <a:effectLst/>
                        </a:rPr>
                        <a:t>LUZ</a:t>
                      </a:r>
                      <a:endParaRPr lang="pt-BR" sz="800" b="1"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R$ 350,00</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1</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1</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R$ 350,00</a:t>
                      </a:r>
                      <a:endParaRPr lang="pt-BR" sz="800" b="0" i="0" u="none" strike="noStrike">
                        <a:solidFill>
                          <a:srgbClr val="000000"/>
                        </a:solidFill>
                        <a:effectLst/>
                        <a:latin typeface="Calibri" panose="020F0502020204030204" pitchFamily="34" charset="0"/>
                      </a:endParaRPr>
                    </a:p>
                  </a:txBody>
                  <a:tcPr marL="4323" marR="4323" marT="4323" marB="0" anchor="b"/>
                </a:tc>
                <a:extLst>
                  <a:ext uri="{0D108BD9-81ED-4DB2-BD59-A6C34878D82A}">
                    <a16:rowId xmlns:a16="http://schemas.microsoft.com/office/drawing/2014/main" val="12867128"/>
                  </a:ext>
                </a:extLst>
              </a:tr>
              <a:tr h="134957">
                <a:tc>
                  <a:txBody>
                    <a:bodyPr/>
                    <a:lstStyle/>
                    <a:p>
                      <a:pPr algn="l" fontAlgn="b">
                        <a:buNone/>
                      </a:pPr>
                      <a:r>
                        <a:rPr lang="pt-BR" sz="800" u="none" strike="noStrike">
                          <a:effectLst/>
                        </a:rPr>
                        <a:t>FUNCIONÁRIO</a:t>
                      </a:r>
                      <a:endParaRPr lang="pt-BR" sz="800" b="1"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R$ 4.000,00</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2</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1</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R$ 8.000,00</a:t>
                      </a:r>
                      <a:endParaRPr lang="pt-BR" sz="800" b="0" i="0" u="none" strike="noStrike">
                        <a:solidFill>
                          <a:srgbClr val="000000"/>
                        </a:solidFill>
                        <a:effectLst/>
                        <a:latin typeface="Calibri" panose="020F0502020204030204" pitchFamily="34" charset="0"/>
                      </a:endParaRPr>
                    </a:p>
                  </a:txBody>
                  <a:tcPr marL="4323" marR="4323" marT="4323" marB="0" anchor="b"/>
                </a:tc>
                <a:extLst>
                  <a:ext uri="{0D108BD9-81ED-4DB2-BD59-A6C34878D82A}">
                    <a16:rowId xmlns:a16="http://schemas.microsoft.com/office/drawing/2014/main" val="1225183188"/>
                  </a:ext>
                </a:extLst>
              </a:tr>
              <a:tr h="134957">
                <a:tc>
                  <a:txBody>
                    <a:bodyPr/>
                    <a:lstStyle/>
                    <a:p>
                      <a:pPr algn="l" fontAlgn="b">
                        <a:buNone/>
                      </a:pPr>
                      <a:r>
                        <a:rPr lang="pt-BR" sz="800" u="none" strike="noStrike">
                          <a:effectLst/>
                        </a:rPr>
                        <a:t>ISCAS (50% do bruto)</a:t>
                      </a:r>
                      <a:endParaRPr lang="pt-BR" sz="800" b="1"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R$ 10,00</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60</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8</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R$ 4.800,00</a:t>
                      </a:r>
                      <a:endParaRPr lang="pt-BR" sz="800" b="0" i="0" u="none" strike="noStrike">
                        <a:solidFill>
                          <a:srgbClr val="000000"/>
                        </a:solidFill>
                        <a:effectLst/>
                        <a:latin typeface="Calibri" panose="020F0502020204030204" pitchFamily="34" charset="0"/>
                      </a:endParaRPr>
                    </a:p>
                  </a:txBody>
                  <a:tcPr marL="4323" marR="4323" marT="4323" marB="0" anchor="b"/>
                </a:tc>
                <a:extLst>
                  <a:ext uri="{0D108BD9-81ED-4DB2-BD59-A6C34878D82A}">
                    <a16:rowId xmlns:a16="http://schemas.microsoft.com/office/drawing/2014/main" val="293987977"/>
                  </a:ext>
                </a:extLst>
              </a:tr>
              <a:tr h="249921">
                <a:tc>
                  <a:txBody>
                    <a:bodyPr/>
                    <a:lstStyle/>
                    <a:p>
                      <a:pPr algn="l" fontAlgn="b">
                        <a:buNone/>
                      </a:pPr>
                      <a:r>
                        <a:rPr lang="pt-BR" sz="800" u="none" strike="noStrike">
                          <a:effectLst/>
                        </a:rPr>
                        <a:t>ALIMENTAÇÃO (50% do bruto)</a:t>
                      </a:r>
                      <a:endParaRPr lang="pt-BR" sz="800" b="1"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R$ 10,00</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60</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8</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R$ 4.800,00</a:t>
                      </a:r>
                      <a:endParaRPr lang="pt-BR" sz="800" b="0" i="0" u="none" strike="noStrike">
                        <a:solidFill>
                          <a:srgbClr val="000000"/>
                        </a:solidFill>
                        <a:effectLst/>
                        <a:latin typeface="Calibri" panose="020F0502020204030204" pitchFamily="34" charset="0"/>
                      </a:endParaRPr>
                    </a:p>
                  </a:txBody>
                  <a:tcPr marL="4323" marR="4323" marT="4323" marB="0" anchor="b"/>
                </a:tc>
                <a:extLst>
                  <a:ext uri="{0D108BD9-81ED-4DB2-BD59-A6C34878D82A}">
                    <a16:rowId xmlns:a16="http://schemas.microsoft.com/office/drawing/2014/main" val="2652731336"/>
                  </a:ext>
                </a:extLst>
              </a:tr>
              <a:tr h="134957">
                <a:tc>
                  <a:txBody>
                    <a:bodyPr/>
                    <a:lstStyle/>
                    <a:p>
                      <a:pPr algn="l" fontAlgn="b">
                        <a:buNone/>
                      </a:pPr>
                      <a:r>
                        <a:rPr lang="pt-BR" sz="800" u="none" strike="noStrike">
                          <a:effectLst/>
                        </a:rPr>
                        <a:t>BEBIDAS (R$ 50,00 do bruto)</a:t>
                      </a:r>
                      <a:endParaRPr lang="pt-BR" sz="800" b="1"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R$ 10,00</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60</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8</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R$ 4.800,00</a:t>
                      </a:r>
                      <a:endParaRPr lang="pt-BR" sz="800" b="0" i="0" u="none" strike="noStrike">
                        <a:solidFill>
                          <a:srgbClr val="000000"/>
                        </a:solidFill>
                        <a:effectLst/>
                        <a:latin typeface="Calibri" panose="020F0502020204030204" pitchFamily="34" charset="0"/>
                      </a:endParaRPr>
                    </a:p>
                  </a:txBody>
                  <a:tcPr marL="4323" marR="4323" marT="4323" marB="0" anchor="b"/>
                </a:tc>
                <a:extLst>
                  <a:ext uri="{0D108BD9-81ED-4DB2-BD59-A6C34878D82A}">
                    <a16:rowId xmlns:a16="http://schemas.microsoft.com/office/drawing/2014/main" val="1175341934"/>
                  </a:ext>
                </a:extLst>
              </a:tr>
              <a:tr h="134957">
                <a:tc>
                  <a:txBody>
                    <a:bodyPr/>
                    <a:lstStyle/>
                    <a:p>
                      <a:pPr algn="l" fontAlgn="b">
                        <a:buNone/>
                      </a:pPr>
                      <a:r>
                        <a:rPr lang="pt-BR" sz="800" u="none" strike="noStrike">
                          <a:effectLst/>
                        </a:rPr>
                        <a:t>INTERNET SATÉLITE (100GB)</a:t>
                      </a:r>
                      <a:endParaRPr lang="pt-BR" sz="800" b="1"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R$ 236,00</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1</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1</a:t>
                      </a: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R$ 236,00</a:t>
                      </a:r>
                      <a:endParaRPr lang="pt-BR" sz="800" b="0" i="0" u="none" strike="noStrike">
                        <a:solidFill>
                          <a:srgbClr val="000000"/>
                        </a:solidFill>
                        <a:effectLst/>
                        <a:latin typeface="Calibri" panose="020F0502020204030204" pitchFamily="34" charset="0"/>
                      </a:endParaRPr>
                    </a:p>
                  </a:txBody>
                  <a:tcPr marL="4323" marR="4323" marT="4323" marB="0" anchor="b"/>
                </a:tc>
                <a:extLst>
                  <a:ext uri="{0D108BD9-81ED-4DB2-BD59-A6C34878D82A}">
                    <a16:rowId xmlns:a16="http://schemas.microsoft.com/office/drawing/2014/main" val="1750455896"/>
                  </a:ext>
                </a:extLst>
              </a:tr>
              <a:tr h="249921">
                <a:tc>
                  <a:txBody>
                    <a:bodyPr/>
                    <a:lstStyle/>
                    <a:p>
                      <a:pPr algn="l" fontAlgn="b">
                        <a:buNone/>
                      </a:pP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l" fontAlgn="b">
                        <a:buNone/>
                      </a:pP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l" fontAlgn="b">
                        <a:buNone/>
                      </a:pP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l" fontAlgn="b">
                        <a:buNone/>
                      </a:pPr>
                      <a:r>
                        <a:rPr lang="pt-BR" sz="800" u="none" strike="noStrike">
                          <a:effectLst/>
                        </a:rPr>
                        <a:t>TOTAL</a:t>
                      </a:r>
                      <a:endParaRPr lang="pt-BR" sz="800" b="1"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a:effectLst/>
                        </a:rPr>
                        <a:t>R$ 22.986,00</a:t>
                      </a:r>
                      <a:endParaRPr lang="pt-BR" sz="800" b="0" i="0" u="none" strike="noStrike">
                        <a:solidFill>
                          <a:srgbClr val="000000"/>
                        </a:solidFill>
                        <a:effectLst/>
                        <a:latin typeface="Calibri" panose="020F0502020204030204" pitchFamily="34" charset="0"/>
                      </a:endParaRPr>
                    </a:p>
                  </a:txBody>
                  <a:tcPr marL="4323" marR="4323" marT="4323" marB="0" anchor="b"/>
                </a:tc>
                <a:extLst>
                  <a:ext uri="{0D108BD9-81ED-4DB2-BD59-A6C34878D82A}">
                    <a16:rowId xmlns:a16="http://schemas.microsoft.com/office/drawing/2014/main" val="169637208"/>
                  </a:ext>
                </a:extLst>
              </a:tr>
              <a:tr h="134957">
                <a:tc>
                  <a:txBody>
                    <a:bodyPr/>
                    <a:lstStyle/>
                    <a:p>
                      <a:pPr algn="l" fontAlgn="b">
                        <a:buNone/>
                      </a:pP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l" fontAlgn="b">
                        <a:buNone/>
                      </a:pP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l" fontAlgn="b">
                        <a:buNone/>
                      </a:pP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l" fontAlgn="b">
                        <a:buNone/>
                      </a:pP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l" fontAlgn="b">
                        <a:buNone/>
                      </a:pPr>
                      <a:endParaRPr lang="pt-BR" sz="800" b="0" i="0" u="none" strike="noStrike">
                        <a:solidFill>
                          <a:srgbClr val="000000"/>
                        </a:solidFill>
                        <a:effectLst/>
                        <a:latin typeface="Calibri" panose="020F0502020204030204" pitchFamily="34" charset="0"/>
                      </a:endParaRPr>
                    </a:p>
                  </a:txBody>
                  <a:tcPr marL="4323" marR="4323" marT="4323" marB="0" anchor="b"/>
                </a:tc>
                <a:extLst>
                  <a:ext uri="{0D108BD9-81ED-4DB2-BD59-A6C34878D82A}">
                    <a16:rowId xmlns:a16="http://schemas.microsoft.com/office/drawing/2014/main" val="4276997674"/>
                  </a:ext>
                </a:extLst>
              </a:tr>
              <a:tr h="269912">
                <a:tc>
                  <a:txBody>
                    <a:bodyPr/>
                    <a:lstStyle/>
                    <a:p>
                      <a:pPr algn="l" fontAlgn="b">
                        <a:buNone/>
                      </a:pP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l" fontAlgn="b">
                        <a:buNone/>
                      </a:pP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l" fontAlgn="b">
                        <a:buNone/>
                      </a:pPr>
                      <a:endParaRPr lang="pt-BR" sz="800" b="0" i="0" u="none" strike="noStrike">
                        <a:solidFill>
                          <a:srgbClr val="000000"/>
                        </a:solidFill>
                        <a:effectLst/>
                        <a:latin typeface="Calibri" panose="020F0502020204030204" pitchFamily="34" charset="0"/>
                      </a:endParaRPr>
                    </a:p>
                  </a:txBody>
                  <a:tcPr marL="4323" marR="4323" marT="4323" marB="0" anchor="b"/>
                </a:tc>
                <a:tc>
                  <a:txBody>
                    <a:bodyPr/>
                    <a:lstStyle/>
                    <a:p>
                      <a:pPr algn="l" fontAlgn="b">
                        <a:buNone/>
                      </a:pPr>
                      <a:r>
                        <a:rPr lang="pt-BR" sz="800" u="none" strike="noStrike">
                          <a:effectLst/>
                        </a:rPr>
                        <a:t>RECEITA</a:t>
                      </a:r>
                      <a:endParaRPr lang="pt-BR" sz="800" b="1" i="0" u="none" strike="noStrike">
                        <a:solidFill>
                          <a:srgbClr val="000000"/>
                        </a:solidFill>
                        <a:effectLst/>
                        <a:latin typeface="Calibri" panose="020F0502020204030204" pitchFamily="34" charset="0"/>
                      </a:endParaRPr>
                    </a:p>
                  </a:txBody>
                  <a:tcPr marL="4323" marR="4323" marT="4323" marB="0" anchor="b"/>
                </a:tc>
                <a:tc>
                  <a:txBody>
                    <a:bodyPr/>
                    <a:lstStyle/>
                    <a:p>
                      <a:pPr algn="r" fontAlgn="b">
                        <a:buNone/>
                      </a:pPr>
                      <a:r>
                        <a:rPr lang="pt-BR" sz="800" u="none" strike="noStrike" dirty="0">
                          <a:effectLst/>
                        </a:rPr>
                        <a:t>R$ 15.668,40</a:t>
                      </a:r>
                      <a:endParaRPr lang="pt-BR" sz="800" b="1" i="0" u="none" strike="noStrike" dirty="0">
                        <a:solidFill>
                          <a:srgbClr val="000000"/>
                        </a:solidFill>
                        <a:effectLst/>
                        <a:latin typeface="Calibri" panose="020F0502020204030204" pitchFamily="34" charset="0"/>
                      </a:endParaRPr>
                    </a:p>
                  </a:txBody>
                  <a:tcPr marL="4323" marR="4323" marT="4323" marB="0" anchor="b"/>
                </a:tc>
                <a:extLst>
                  <a:ext uri="{0D108BD9-81ED-4DB2-BD59-A6C34878D82A}">
                    <a16:rowId xmlns:a16="http://schemas.microsoft.com/office/drawing/2014/main" val="2175740978"/>
                  </a:ext>
                </a:extLst>
              </a:tr>
            </a:tbl>
          </a:graphicData>
        </a:graphic>
      </p:graphicFrame>
      <p:sp>
        <p:nvSpPr>
          <p:cNvPr id="9" name="CaixaDeTexto 8">
            <a:extLst>
              <a:ext uri="{FF2B5EF4-FFF2-40B4-BE49-F238E27FC236}">
                <a16:creationId xmlns:a16="http://schemas.microsoft.com/office/drawing/2014/main" id="{C47A4D8C-F197-F00F-7BF1-80E3AD71626F}"/>
              </a:ext>
            </a:extLst>
          </p:cNvPr>
          <p:cNvSpPr txBox="1"/>
          <p:nvPr/>
        </p:nvSpPr>
        <p:spPr>
          <a:xfrm>
            <a:off x="6159260" y="2338934"/>
            <a:ext cx="4865299" cy="3970318"/>
          </a:xfrm>
          <a:prstGeom prst="rect">
            <a:avLst/>
          </a:prstGeom>
          <a:noFill/>
        </p:spPr>
        <p:txBody>
          <a:bodyPr wrap="square" rtlCol="0">
            <a:spAutoFit/>
          </a:bodyPr>
          <a:lstStyle/>
          <a:p>
            <a:r>
              <a:rPr lang="pt-BR" dirty="0"/>
              <a:t>Possibilidades de receitas:</a:t>
            </a:r>
          </a:p>
          <a:p>
            <a:endParaRPr lang="pt-BR" dirty="0"/>
          </a:p>
          <a:p>
            <a:r>
              <a:rPr lang="pt-BR" dirty="0"/>
              <a:t>1- Locação de barco;</a:t>
            </a:r>
          </a:p>
          <a:p>
            <a:r>
              <a:rPr lang="pt-BR" dirty="0"/>
              <a:t>2- Locação de caiaques;</a:t>
            </a:r>
          </a:p>
          <a:p>
            <a:r>
              <a:rPr lang="pt-BR" dirty="0"/>
              <a:t>3- Vendas de produtos caseiros;</a:t>
            </a:r>
          </a:p>
          <a:p>
            <a:r>
              <a:rPr lang="pt-BR" dirty="0"/>
              <a:t>4- Local para camping/Motorhome;</a:t>
            </a:r>
          </a:p>
          <a:p>
            <a:r>
              <a:rPr lang="pt-BR" dirty="0"/>
              <a:t>5- Chalés</a:t>
            </a:r>
          </a:p>
          <a:p>
            <a:r>
              <a:rPr lang="pt-BR" dirty="0"/>
              <a:t>6- Refeições para família aos finais de semana;</a:t>
            </a:r>
          </a:p>
          <a:p>
            <a:r>
              <a:rPr lang="pt-BR" dirty="0"/>
              <a:t>7- Eventos (aniversários, casamentos </a:t>
            </a:r>
            <a:r>
              <a:rPr lang="pt-BR" dirty="0" err="1"/>
              <a:t>etc</a:t>
            </a:r>
            <a:r>
              <a:rPr lang="pt-BR" dirty="0"/>
              <a:t>);</a:t>
            </a:r>
          </a:p>
          <a:p>
            <a:r>
              <a:rPr lang="pt-BR" dirty="0"/>
              <a:t>8- Bazar do pescador (anzol, linha, varas, carretilhas, repelente, bonés....)</a:t>
            </a:r>
          </a:p>
          <a:p>
            <a:endParaRPr lang="pt-BR" dirty="0"/>
          </a:p>
          <a:p>
            <a:endParaRPr lang="pt-BR" dirty="0"/>
          </a:p>
        </p:txBody>
      </p:sp>
      <p:pic>
        <p:nvPicPr>
          <p:cNvPr id="11" name="Imagem 10">
            <a:extLst>
              <a:ext uri="{FF2B5EF4-FFF2-40B4-BE49-F238E27FC236}">
                <a16:creationId xmlns:a16="http://schemas.microsoft.com/office/drawing/2014/main" id="{22AE51A3-59ED-D020-E5B8-12EBD62842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1300" y="90576"/>
            <a:ext cx="3060700" cy="3200400"/>
          </a:xfrm>
          <a:prstGeom prst="rect">
            <a:avLst/>
          </a:prstGeom>
        </p:spPr>
      </p:pic>
    </p:spTree>
    <p:extLst>
      <p:ext uri="{BB962C8B-B14F-4D97-AF65-F5344CB8AC3E}">
        <p14:creationId xmlns:p14="http://schemas.microsoft.com/office/powerpoint/2010/main" val="602669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81FAA0-988C-D1B2-C53F-96D3CCFA664F}"/>
              </a:ext>
            </a:extLst>
          </p:cNvPr>
          <p:cNvSpPr>
            <a:spLocks noGrp="1"/>
          </p:cNvSpPr>
          <p:nvPr>
            <p:ph type="title"/>
          </p:nvPr>
        </p:nvSpPr>
        <p:spPr/>
        <p:txBody>
          <a:bodyPr/>
          <a:lstStyle/>
          <a:p>
            <a:r>
              <a:rPr lang="pt-BR" b="1" dirty="0"/>
              <a:t>5- Criação de Peixes Nativos</a:t>
            </a:r>
          </a:p>
        </p:txBody>
      </p:sp>
      <p:sp>
        <p:nvSpPr>
          <p:cNvPr id="3" name="Espaço Reservado para Conteúdo 2">
            <a:extLst>
              <a:ext uri="{FF2B5EF4-FFF2-40B4-BE49-F238E27FC236}">
                <a16:creationId xmlns:a16="http://schemas.microsoft.com/office/drawing/2014/main" id="{5A5FF080-1355-4B17-D2FF-27FF56B39A9D}"/>
              </a:ext>
            </a:extLst>
          </p:cNvPr>
          <p:cNvSpPr>
            <a:spLocks noGrp="1"/>
          </p:cNvSpPr>
          <p:nvPr>
            <p:ph idx="1"/>
          </p:nvPr>
        </p:nvSpPr>
        <p:spPr>
          <a:xfrm>
            <a:off x="2388044" y="1540189"/>
            <a:ext cx="8915400" cy="2470886"/>
          </a:xfrm>
        </p:spPr>
        <p:txBody>
          <a:bodyPr>
            <a:normAutofit/>
          </a:bodyPr>
          <a:lstStyle/>
          <a:p>
            <a:pPr algn="just"/>
            <a:r>
              <a:rPr lang="pt-BR" sz="1800" kern="100" dirty="0">
                <a:effectLst/>
                <a:latin typeface="Aptos" panose="020B0004020202020204" pitchFamily="34" charset="0"/>
                <a:ea typeface="Calibri" panose="020F0502020204030204" pitchFamily="34" charset="0"/>
                <a:cs typeface="Times New Roman" panose="02020603050405020304" pitchFamily="18" charset="0"/>
              </a:rPr>
              <a:t>A Empresa Gestora deverá criar peixes nativos sob a orientação e autorização do Instituto de Águas e Terras para soltura no Rio das Cinzas;</a:t>
            </a:r>
          </a:p>
          <a:p>
            <a:pPr algn="just"/>
            <a:r>
              <a:rPr lang="pt-BR" sz="1800" kern="100" dirty="0">
                <a:latin typeface="Aptos" panose="020B0004020202020204" pitchFamily="34" charset="0"/>
                <a:ea typeface="Calibri" panose="020F0502020204030204" pitchFamily="34" charset="0"/>
                <a:cs typeface="Times New Roman" panose="02020603050405020304" pitchFamily="18" charset="0"/>
              </a:rPr>
              <a:t>A soltura terá que ser acompanhada por técnicos da Prefeitura e transmitida na plataforma para gerar credibilidade e veicular matérias nas redes sociais atraindo o público alvo.</a:t>
            </a:r>
          </a:p>
          <a:p>
            <a:pPr algn="just"/>
            <a:r>
              <a:rPr lang="pt-BR" kern="100" dirty="0">
                <a:latin typeface="Aptos" panose="020B0004020202020204" pitchFamily="34" charset="0"/>
                <a:ea typeface="Calibri" panose="020F0502020204030204" pitchFamily="34" charset="0"/>
                <a:cs typeface="Times New Roman" panose="02020603050405020304" pitchFamily="18" charset="0"/>
              </a:rPr>
              <a:t>Mais importante que a soltura de peixes que encontra muita resistência por parte de alguns ambientalistas, </a:t>
            </a:r>
            <a:r>
              <a:rPr lang="pt-BR" b="1" kern="100" dirty="0">
                <a:latin typeface="Aptos" panose="020B0004020202020204" pitchFamily="34" charset="0"/>
                <a:ea typeface="Calibri" panose="020F0502020204030204" pitchFamily="34" charset="0"/>
                <a:cs typeface="Times New Roman" panose="02020603050405020304" pitchFamily="18" charset="0"/>
              </a:rPr>
              <a:t>é manter as sevas nos </a:t>
            </a:r>
            <a:r>
              <a:rPr lang="pt-BR" b="1" kern="100" dirty="0" err="1">
                <a:latin typeface="Aptos" panose="020B0004020202020204" pitchFamily="34" charset="0"/>
                <a:ea typeface="Calibri" panose="020F0502020204030204" pitchFamily="34" charset="0"/>
                <a:cs typeface="Times New Roman" panose="02020603050405020304" pitchFamily="18" charset="0"/>
              </a:rPr>
              <a:t>Ponturpesca´s</a:t>
            </a:r>
            <a:r>
              <a:rPr lang="pt-BR" b="1" kern="100" dirty="0">
                <a:latin typeface="Aptos" panose="020B0004020202020204" pitchFamily="34" charset="0"/>
                <a:ea typeface="Calibri" panose="020F0502020204030204" pitchFamily="34" charset="0"/>
                <a:cs typeface="Times New Roman" panose="02020603050405020304" pitchFamily="18" charset="0"/>
              </a:rPr>
              <a:t> sempre ativas</a:t>
            </a:r>
            <a:r>
              <a:rPr lang="pt-BR" kern="100" dirty="0">
                <a:latin typeface="Aptos" panose="020B0004020202020204" pitchFamily="34" charset="0"/>
                <a:ea typeface="Calibri" panose="020F0502020204030204" pitchFamily="34" charset="0"/>
                <a:cs typeface="Times New Roman" panose="02020603050405020304" pitchFamily="18" charset="0"/>
              </a:rPr>
              <a:t>.</a:t>
            </a:r>
            <a:endParaRPr lang="pt-BR" sz="1800" kern="100" dirty="0">
              <a:latin typeface="Aptos" panose="020B0004020202020204" pitchFamily="34" charset="0"/>
              <a:ea typeface="Calibri" panose="020F0502020204030204" pitchFamily="34" charset="0"/>
              <a:cs typeface="Times New Roman" panose="02020603050405020304" pitchFamily="18" charset="0"/>
            </a:endParaRPr>
          </a:p>
          <a:p>
            <a:pPr algn="just"/>
            <a:endParaRPr lang="pt-BR" sz="1800" kern="100" dirty="0">
              <a:effectLst/>
              <a:latin typeface="Aptos" panose="020B0004020202020204" pitchFamily="34" charset="0"/>
              <a:ea typeface="Calibri" panose="020F0502020204030204" pitchFamily="34" charset="0"/>
              <a:cs typeface="Times New Roman" panose="02020603050405020304" pitchFamily="18" charset="0"/>
            </a:endParaRPr>
          </a:p>
          <a:p>
            <a:endParaRPr lang="pt-BR" sz="1800" kern="100" dirty="0">
              <a:latin typeface="Aptos" panose="020B000402020202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CD0DC679-D17A-20B5-1077-67C099A323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0101" y="4011075"/>
            <a:ext cx="3056997" cy="2201480"/>
          </a:xfrm>
          <a:prstGeom prst="rect">
            <a:avLst/>
          </a:prstGeom>
        </p:spPr>
      </p:pic>
    </p:spTree>
    <p:extLst>
      <p:ext uri="{BB962C8B-B14F-4D97-AF65-F5344CB8AC3E}">
        <p14:creationId xmlns:p14="http://schemas.microsoft.com/office/powerpoint/2010/main" val="2160076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A4BD7E-7C42-C910-2CF5-98EF0C9A7EAE}"/>
              </a:ext>
            </a:extLst>
          </p:cNvPr>
          <p:cNvSpPr>
            <a:spLocks noGrp="1"/>
          </p:cNvSpPr>
          <p:nvPr>
            <p:ph type="title"/>
          </p:nvPr>
        </p:nvSpPr>
        <p:spPr>
          <a:xfrm>
            <a:off x="1640156" y="560102"/>
            <a:ext cx="8911687" cy="1280890"/>
          </a:xfrm>
        </p:spPr>
        <p:txBody>
          <a:bodyPr/>
          <a:lstStyle/>
          <a:p>
            <a:r>
              <a:rPr lang="pt-BR" b="1" dirty="0"/>
              <a:t>6- Mudas frutíferas</a:t>
            </a:r>
          </a:p>
        </p:txBody>
      </p:sp>
      <p:sp>
        <p:nvSpPr>
          <p:cNvPr id="3" name="Espaço Reservado para Conteúdo 2">
            <a:extLst>
              <a:ext uri="{FF2B5EF4-FFF2-40B4-BE49-F238E27FC236}">
                <a16:creationId xmlns:a16="http://schemas.microsoft.com/office/drawing/2014/main" id="{9D8F6B1A-1513-B5C1-7030-5740ADCB332E}"/>
              </a:ext>
            </a:extLst>
          </p:cNvPr>
          <p:cNvSpPr>
            <a:spLocks noGrp="1"/>
          </p:cNvSpPr>
          <p:nvPr>
            <p:ph idx="1"/>
          </p:nvPr>
        </p:nvSpPr>
        <p:spPr>
          <a:xfrm>
            <a:off x="1335024" y="1384740"/>
            <a:ext cx="6208776" cy="5235516"/>
          </a:xfrm>
        </p:spPr>
        <p:txBody>
          <a:bodyPr>
            <a:normAutofit fontScale="92500" lnSpcReduction="20000"/>
          </a:bodyPr>
          <a:lstStyle/>
          <a:p>
            <a:pPr algn="just">
              <a:lnSpc>
                <a:spcPct val="107000"/>
              </a:lnSpc>
              <a:spcAft>
                <a:spcPts val="800"/>
              </a:spcAft>
            </a:pPr>
            <a:r>
              <a:rPr lang="pt-BR" sz="1800" kern="100" dirty="0">
                <a:effectLst/>
                <a:latin typeface="Aptos" panose="020B0004020202020204" pitchFamily="34" charset="0"/>
                <a:ea typeface="Calibri" panose="020F0502020204030204" pitchFamily="34" charset="0"/>
                <a:cs typeface="Times New Roman" panose="02020603050405020304" pitchFamily="18" charset="0"/>
              </a:rPr>
              <a:t>Quando plantamos árvores (frutíferas ou não) na margem dos rios, estamos recriando o habitat</a:t>
            </a:r>
            <a:r>
              <a:rPr lang="pt-BR" sz="1800" kern="100" spc="-20" dirty="0">
                <a:solidFill>
                  <a:srgbClr val="1F2123"/>
                </a:solidFill>
                <a:effectLst/>
                <a:latin typeface="Aptos" panose="020B0004020202020204" pitchFamily="34" charset="0"/>
                <a:ea typeface="Calibri" panose="020F0502020204030204" pitchFamily="34" charset="0"/>
                <a:cs typeface="Open Sans" panose="020F0502020204030204" pitchFamily="34" charset="0"/>
              </a:rPr>
              <a:t> das espécies no momento em que algum tronco cai na água é iniciado toda uma </a:t>
            </a:r>
            <a:r>
              <a:rPr lang="pt-BR" sz="1800" b="1" kern="100" spc="-20" dirty="0">
                <a:solidFill>
                  <a:srgbClr val="1F2123"/>
                </a:solidFill>
                <a:effectLst/>
                <a:latin typeface="Aptos" panose="020B0004020202020204" pitchFamily="34" charset="0"/>
                <a:ea typeface="Calibri" panose="020F0502020204030204" pitchFamily="34" charset="0"/>
                <a:cs typeface="Open Sans" panose="020F0502020204030204" pitchFamily="34" charset="0"/>
              </a:rPr>
              <a:t>cadeia alimentar, </a:t>
            </a:r>
            <a:r>
              <a:rPr lang="pt-BR" sz="1800" kern="100" spc="-20" dirty="0">
                <a:solidFill>
                  <a:srgbClr val="1F2123"/>
                </a:solidFill>
                <a:effectLst/>
                <a:latin typeface="Aptos" panose="020B0004020202020204" pitchFamily="34" charset="0"/>
                <a:ea typeface="Calibri" panose="020F0502020204030204" pitchFamily="34" charset="0"/>
                <a:cs typeface="Open Sans" panose="020F0502020204030204" pitchFamily="34" charset="0"/>
              </a:rPr>
              <a:t>pois as bactérias e plânctons começam a se instalar e aí vêm os insetos que servem de alimento para os peixes, sem falar, é claro, dos frutos que muitas espécies simplesmente adoram. Além disso os pássaros também se alimentam dos frutos e seus excrementos alimentam os decompositores (fungos, bactérias e protozoários) que atraem animais e auxiliam no crescimento de plantas que servirão de alimento para os peixes....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spc="-20" dirty="0">
                <a:solidFill>
                  <a:srgbClr val="1F2123"/>
                </a:solidFill>
                <a:effectLst/>
                <a:latin typeface="Aptos" panose="020B0004020202020204" pitchFamily="34" charset="0"/>
                <a:ea typeface="Calibri" panose="020F0502020204030204" pitchFamily="34" charset="0"/>
                <a:cs typeface="Open Sans" panose="020F0502020204030204" pitchFamily="34" charset="0"/>
              </a:rPr>
              <a:t>     Os principais frutos para os peixes são embaúba-branca. Ingá macaco, gabiroba, guanandi, bacupari, juçara, amora dentre várias outras. Esses frutos terão que estar à disposição nas margens do Rio das Cinzas.</a:t>
            </a:r>
          </a:p>
          <a:p>
            <a:pPr algn="just">
              <a:lnSpc>
                <a:spcPct val="107000"/>
              </a:lnSpc>
              <a:spcAft>
                <a:spcPts val="800"/>
              </a:spcAft>
            </a:pPr>
            <a:r>
              <a:rPr lang="pt-BR" kern="100" spc="-20" dirty="0">
                <a:solidFill>
                  <a:srgbClr val="1F2123"/>
                </a:solidFill>
                <a:latin typeface="Aptos" panose="020B0004020202020204" pitchFamily="34" charset="0"/>
                <a:ea typeface="Calibri" panose="020F0502020204030204" pitchFamily="34" charset="0"/>
                <a:cs typeface="Open Sans" panose="020F0502020204030204" pitchFamily="34" charset="0"/>
              </a:rPr>
              <a:t>O início do reflorestamento será nas áreas dos </a:t>
            </a:r>
            <a:r>
              <a:rPr lang="pt-BR" kern="100" spc="-20" dirty="0" err="1">
                <a:solidFill>
                  <a:srgbClr val="1F2123"/>
                </a:solidFill>
                <a:latin typeface="Aptos" panose="020B0004020202020204" pitchFamily="34" charset="0"/>
                <a:ea typeface="Calibri" panose="020F0502020204030204" pitchFamily="34" charset="0"/>
                <a:cs typeface="Open Sans" panose="020F0502020204030204" pitchFamily="34" charset="0"/>
              </a:rPr>
              <a:t>PONTURPESCA´s</a:t>
            </a:r>
            <a:r>
              <a:rPr lang="pt-BR" kern="100" spc="-20" dirty="0">
                <a:solidFill>
                  <a:srgbClr val="1F2123"/>
                </a:solidFill>
                <a:latin typeface="Aptos" panose="020B0004020202020204" pitchFamily="34" charset="0"/>
                <a:ea typeface="Calibri" panose="020F0502020204030204" pitchFamily="34" charset="0"/>
                <a:cs typeface="Open Sans" panose="020F0502020204030204" pitchFamily="34" charset="0"/>
              </a:rPr>
              <a:t>, onde a Empresa Gestora fará o plantio com a orientação do IAT e os Empresários da PPP terão a incumbência de manter sempre limpo e zelado.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CDN media">
            <a:extLst>
              <a:ext uri="{FF2B5EF4-FFF2-40B4-BE49-F238E27FC236}">
                <a16:creationId xmlns:a16="http://schemas.microsoft.com/office/drawing/2014/main" id="{D27AD940-4941-E454-8AF5-BE16857306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8932" y="1540188"/>
            <a:ext cx="4123944" cy="412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1398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5C6D85-21EB-12FA-2CBA-84D0BE798AA7}"/>
              </a:ext>
            </a:extLst>
          </p:cNvPr>
          <p:cNvSpPr>
            <a:spLocks noGrp="1"/>
          </p:cNvSpPr>
          <p:nvPr>
            <p:ph type="title"/>
          </p:nvPr>
        </p:nvSpPr>
        <p:spPr>
          <a:xfrm>
            <a:off x="1897981" y="697262"/>
            <a:ext cx="8911687" cy="1280890"/>
          </a:xfrm>
        </p:spPr>
        <p:txBody>
          <a:bodyPr/>
          <a:lstStyle/>
          <a:p>
            <a:r>
              <a:rPr lang="pt-BR" b="1" dirty="0"/>
              <a:t>7-EVENTOS DE PESCA ESPORTIVA</a:t>
            </a:r>
          </a:p>
        </p:txBody>
      </p:sp>
      <p:sp>
        <p:nvSpPr>
          <p:cNvPr id="3" name="Espaço Reservado para Conteúdo 2">
            <a:extLst>
              <a:ext uri="{FF2B5EF4-FFF2-40B4-BE49-F238E27FC236}">
                <a16:creationId xmlns:a16="http://schemas.microsoft.com/office/drawing/2014/main" id="{DC8054C1-8EE8-E8B4-17BD-49CF97958E25}"/>
              </a:ext>
            </a:extLst>
          </p:cNvPr>
          <p:cNvSpPr>
            <a:spLocks noGrp="1"/>
          </p:cNvSpPr>
          <p:nvPr>
            <p:ph idx="1"/>
          </p:nvPr>
        </p:nvSpPr>
        <p:spPr>
          <a:xfrm>
            <a:off x="1289508" y="1540189"/>
            <a:ext cx="5531916" cy="3777622"/>
          </a:xfrm>
        </p:spPr>
        <p:txBody>
          <a:bodyPr>
            <a:noAutofit/>
          </a:bodyPr>
          <a:lstStyle/>
          <a:p>
            <a:pPr algn="just"/>
            <a:r>
              <a:rPr lang="pt-BR" sz="2000" kern="100" dirty="0">
                <a:effectLst/>
                <a:latin typeface="Aptos" panose="020B0004020202020204" pitchFamily="34" charset="0"/>
                <a:ea typeface="Calibri" panose="020F0502020204030204" pitchFamily="34" charset="0"/>
                <a:cs typeface="Times New Roman" panose="02020603050405020304" pitchFamily="18" charset="0"/>
              </a:rPr>
              <a:t>CALENDÁRIO DE EVENTOS – A pesca esportiva no Brasil é um setor econômico em crescimento que contribui significativamente para a economia do país, gerando empregos e atraindo amantes da pesca de todo o mundo para os destinos brasileiros. Para auxiliar nessa promoção, o Ministério do Turismo divulga vários eventos relacionados à pesca esportiva em seu calendário de eventos.</a:t>
            </a:r>
          </a:p>
          <a:p>
            <a:pPr algn="just"/>
            <a:r>
              <a:rPr lang="pt-BR" sz="2000" kern="100" dirty="0">
                <a:effectLst/>
                <a:latin typeface="Aptos" panose="020B0004020202020204" pitchFamily="34" charset="0"/>
                <a:ea typeface="Calibri" panose="020F0502020204030204" pitchFamily="34" charset="0"/>
                <a:cs typeface="Times New Roman" panose="02020603050405020304" pitchFamily="18" charset="0"/>
              </a:rPr>
              <a:t>Somente o fato de haver um canal oficial de divulgação de Tomazina, já será uma boa estratégia de marketing. Eventos esportivos serão sempre essenciais para eficácia desse projeto.</a:t>
            </a:r>
            <a:endParaRPr lang="pt-BR" sz="2000" kern="100" dirty="0">
              <a:latin typeface="Aptos" panose="020B000402020202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CC982363-0721-5838-4E62-89AEEDDE5D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0585" y="1703832"/>
            <a:ext cx="5099050" cy="2647950"/>
          </a:xfrm>
          <a:prstGeom prst="rect">
            <a:avLst/>
          </a:prstGeom>
        </p:spPr>
      </p:pic>
      <p:sp>
        <p:nvSpPr>
          <p:cNvPr id="5" name="CaixaDeTexto 4">
            <a:extLst>
              <a:ext uri="{FF2B5EF4-FFF2-40B4-BE49-F238E27FC236}">
                <a16:creationId xmlns:a16="http://schemas.microsoft.com/office/drawing/2014/main" id="{91A5ED9E-1F58-22C5-263E-D42EAB6A205A}"/>
              </a:ext>
            </a:extLst>
          </p:cNvPr>
          <p:cNvSpPr txBox="1"/>
          <p:nvPr/>
        </p:nvSpPr>
        <p:spPr>
          <a:xfrm>
            <a:off x="7315200" y="4831002"/>
            <a:ext cx="4572000" cy="646772"/>
          </a:xfrm>
          <a:prstGeom prst="rect">
            <a:avLst/>
          </a:prstGeom>
          <a:noFill/>
        </p:spPr>
        <p:txBody>
          <a:bodyPr wrap="square">
            <a:spAutoFit/>
          </a:bodyPr>
          <a:lstStyle/>
          <a:p>
            <a:r>
              <a:rPr lang="pt-BR" dirty="0">
                <a:hlinkClick r:id="rId3"/>
              </a:rPr>
              <a:t>LIGA NORTE PARANAENSE DE PESCA ESPORTIVA - LNPPE</a:t>
            </a:r>
            <a:endParaRPr lang="pt-BR" dirty="0"/>
          </a:p>
        </p:txBody>
      </p:sp>
    </p:spTree>
    <p:extLst>
      <p:ext uri="{BB962C8B-B14F-4D97-AF65-F5344CB8AC3E}">
        <p14:creationId xmlns:p14="http://schemas.microsoft.com/office/powerpoint/2010/main" val="29292501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9F05AD-D128-39B0-E777-4BB04E161761}"/>
              </a:ext>
            </a:extLst>
          </p:cNvPr>
          <p:cNvSpPr>
            <a:spLocks noGrp="1"/>
          </p:cNvSpPr>
          <p:nvPr>
            <p:ph type="title"/>
          </p:nvPr>
        </p:nvSpPr>
        <p:spPr>
          <a:xfrm>
            <a:off x="1764793" y="624110"/>
            <a:ext cx="9739820" cy="1280890"/>
          </a:xfrm>
        </p:spPr>
        <p:txBody>
          <a:bodyPr>
            <a:normAutofit fontScale="90000"/>
          </a:bodyPr>
          <a:lstStyle/>
          <a:p>
            <a:pPr algn="just"/>
            <a:r>
              <a:rPr lang="pt-BR" b="1" dirty="0"/>
              <a:t>8-</a:t>
            </a:r>
            <a:r>
              <a:rPr lang="pt-BR" sz="1800" b="1" dirty="0">
                <a:effectLst/>
                <a:latin typeface="Aptos" panose="020B0004020202020204" pitchFamily="34" charset="0"/>
                <a:ea typeface="Calibri" panose="020F0502020204030204" pitchFamily="34" charset="0"/>
                <a:cs typeface="Times New Roman" panose="02020603050405020304" pitchFamily="18" charset="0"/>
              </a:rPr>
              <a:t> </a:t>
            </a:r>
            <a:r>
              <a:rPr lang="pt-BR" sz="3200" b="1" dirty="0">
                <a:effectLst/>
                <a:latin typeface="Century Gothic (Títulos)"/>
                <a:ea typeface="Calibri" panose="020F0502020204030204" pitchFamily="34" charset="0"/>
                <a:cs typeface="Times New Roman" panose="02020603050405020304" pitchFamily="18" charset="0"/>
              </a:rPr>
              <a:t>SEBRAE/MUNICIPIO criar linha de créditos para que munícipes possam ser empresários do setor </a:t>
            </a:r>
            <a:endParaRPr lang="pt-BR" sz="3200" b="1" dirty="0">
              <a:latin typeface="Century Gothic (Títulos)"/>
            </a:endParaRPr>
          </a:p>
        </p:txBody>
      </p:sp>
      <p:sp>
        <p:nvSpPr>
          <p:cNvPr id="3" name="Espaço Reservado para Conteúdo 2">
            <a:extLst>
              <a:ext uri="{FF2B5EF4-FFF2-40B4-BE49-F238E27FC236}">
                <a16:creationId xmlns:a16="http://schemas.microsoft.com/office/drawing/2014/main" id="{0976A373-2FB0-3A81-1880-88AAD55A0948}"/>
              </a:ext>
            </a:extLst>
          </p:cNvPr>
          <p:cNvSpPr>
            <a:spLocks noGrp="1"/>
          </p:cNvSpPr>
          <p:nvPr>
            <p:ph idx="1"/>
          </p:nvPr>
        </p:nvSpPr>
        <p:spPr>
          <a:xfrm>
            <a:off x="868681" y="1905000"/>
            <a:ext cx="6364223" cy="4879848"/>
          </a:xfrm>
        </p:spPr>
        <p:txBody>
          <a:bodyPr>
            <a:noAutofit/>
          </a:bodyPr>
          <a:lstStyle/>
          <a:p>
            <a:pPr marL="342900" lvl="0" indent="-342900" algn="just">
              <a:lnSpc>
                <a:spcPct val="115000"/>
              </a:lnSpc>
              <a:spcAft>
                <a:spcPts val="800"/>
              </a:spcAft>
              <a:buFont typeface="Wingdings 3" panose="05040102010807070707" pitchFamily="18" charset="2"/>
              <a:buChar char=""/>
              <a:tabLst>
                <a:tab pos="457200" algn="l"/>
              </a:tabLst>
            </a:pPr>
            <a:r>
              <a:rPr lang="pt-BR" sz="1400" kern="100" dirty="0">
                <a:effectLst/>
                <a:latin typeface="Calibri" panose="020F0502020204030204" pitchFamily="34" charset="0"/>
                <a:ea typeface="Calibri" panose="020F0502020204030204" pitchFamily="34" charset="0"/>
                <a:cs typeface="Times New Roman" panose="02020603050405020304" pitchFamily="18" charset="0"/>
              </a:rPr>
              <a:t>Este projeto é socialmente abrangente que se preocupa com o entorno, principalmente no que diz respeito ao aspecto social. Trata-se de ações que  vislumbram inúmeras oportunidades para os jovens tomazinenses, pois alavancará o turismo de forma geral e </a:t>
            </a:r>
            <a:r>
              <a:rPr lang="pt-BR" sz="1400" b="1" u="sng" kern="100" dirty="0">
                <a:effectLst/>
                <a:latin typeface="Calibri" panose="020F0502020204030204" pitchFamily="34" charset="0"/>
                <a:ea typeface="Calibri" panose="020F0502020204030204" pitchFamily="34" charset="0"/>
                <a:cs typeface="Times New Roman" panose="02020603050405020304" pitchFamily="18" charset="0"/>
              </a:rPr>
              <a:t>não só no segmento da pesca esportiva</a:t>
            </a:r>
            <a:r>
              <a:rPr lang="pt-BR" sz="1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gn="just">
              <a:lnSpc>
                <a:spcPct val="115000"/>
              </a:lnSpc>
              <a:spcAft>
                <a:spcPts val="800"/>
              </a:spcAft>
              <a:buFont typeface="Wingdings 3" panose="05040102010807070707" pitchFamily="18" charset="2"/>
              <a:buChar char=""/>
              <a:tabLst>
                <a:tab pos="457200" algn="l"/>
              </a:tabLst>
            </a:pPr>
            <a:r>
              <a:rPr lang="pt-BR" sz="1400" kern="100" dirty="0">
                <a:effectLst/>
                <a:latin typeface="Calibri" panose="020F0502020204030204" pitchFamily="34" charset="0"/>
                <a:ea typeface="Calibri" panose="020F0502020204030204" pitchFamily="34" charset="0"/>
                <a:cs typeface="Times New Roman" panose="02020603050405020304" pitchFamily="18" charset="0"/>
              </a:rPr>
              <a:t>Por exemplo, o turista que vier pescar e pretender remar embarcado, é possível que haja uma pequena empresa para locar caiaques de pesca, varas, iscas e etc. Se a família do pescador não pretender pescar mas passear no rio, terá empresa para vender passeios de botes, boias etc. Outra empresa para passeios a cavalo, charrete e assim por diante.... será uma gama muito grande de oportunidades.</a:t>
            </a:r>
          </a:p>
          <a:p>
            <a:pPr marL="342900" lvl="0" indent="-342900" algn="just">
              <a:lnSpc>
                <a:spcPct val="115000"/>
              </a:lnSpc>
              <a:spcAft>
                <a:spcPts val="800"/>
              </a:spcAft>
              <a:buFont typeface="Wingdings 3" panose="05040102010807070707" pitchFamily="18" charset="2"/>
              <a:buChar char=""/>
              <a:tabLst>
                <a:tab pos="457200" algn="l"/>
              </a:tabLst>
            </a:pPr>
            <a:r>
              <a:rPr lang="pt-BR" sz="1400" kern="100" dirty="0">
                <a:effectLst/>
                <a:latin typeface="Calibri" panose="020F0502020204030204" pitchFamily="34" charset="0"/>
                <a:ea typeface="Calibri" panose="020F0502020204030204" pitchFamily="34" charset="0"/>
                <a:cs typeface="Times New Roman" panose="02020603050405020304" pitchFamily="18" charset="0"/>
              </a:rPr>
              <a:t>Porém, para que haja aventura segura, é muito importante que o Município se preocupe com a formação e capacitação dos jovens tomazinenses. São esses jovens que formarão suas pequenas agências e arregimentarão os turistas. . </a:t>
            </a:r>
          </a:p>
          <a:p>
            <a:pPr marL="342900" lvl="0" indent="-342900" algn="just">
              <a:lnSpc>
                <a:spcPct val="115000"/>
              </a:lnSpc>
              <a:spcAft>
                <a:spcPts val="800"/>
              </a:spcAft>
              <a:buFont typeface="Wingdings 3" panose="05040102010807070707" pitchFamily="18" charset="2"/>
              <a:buChar char=""/>
              <a:tabLst>
                <a:tab pos="457200" algn="l"/>
              </a:tabLst>
            </a:pPr>
            <a:r>
              <a:rPr lang="pt-BR" sz="1400" kern="100" dirty="0">
                <a:effectLst/>
                <a:latin typeface="Calibri" panose="020F0502020204030204" pitchFamily="34" charset="0"/>
                <a:ea typeface="Calibri" panose="020F0502020204030204" pitchFamily="34" charset="0"/>
                <a:cs typeface="Times New Roman" panose="02020603050405020304" pitchFamily="18" charset="0"/>
              </a:rPr>
              <a:t>O SEBRAE é órgão que tem realizado experiências incríveis por todo o Brasil, assim como diversas outras agências neste setor. É necessário que se estimule de forma acentuada a capacitação dos jovens tomazinenses, pois é esta faixa etária que se empolgarão com as demandas do turismo </a:t>
            </a:r>
            <a:r>
              <a:rPr lang="pt-BR" sz="1400" kern="100" dirty="0" err="1">
                <a:effectLst/>
                <a:latin typeface="Calibri" panose="020F0502020204030204" pitchFamily="34" charset="0"/>
                <a:ea typeface="Calibri" panose="020F0502020204030204" pitchFamily="34" charset="0"/>
                <a:cs typeface="Times New Roman" panose="02020603050405020304" pitchFamily="18" charset="0"/>
              </a:rPr>
              <a:t>tomazinense</a:t>
            </a:r>
            <a:r>
              <a:rPr lang="pt-BR" sz="1800" kern="100" dirty="0">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5" name="Imagem 4">
            <a:extLst>
              <a:ext uri="{FF2B5EF4-FFF2-40B4-BE49-F238E27FC236}">
                <a16:creationId xmlns:a16="http://schemas.microsoft.com/office/drawing/2014/main" id="{4AA3FFAF-A998-0226-9F52-1DA37D5F10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3780" y="1987296"/>
            <a:ext cx="4680204" cy="3608832"/>
          </a:xfrm>
          <a:prstGeom prst="rect">
            <a:avLst/>
          </a:prstGeom>
        </p:spPr>
      </p:pic>
    </p:spTree>
    <p:extLst>
      <p:ext uri="{BB962C8B-B14F-4D97-AF65-F5344CB8AC3E}">
        <p14:creationId xmlns:p14="http://schemas.microsoft.com/office/powerpoint/2010/main" val="3108624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72ED18-B9CF-4431-36F6-90333E53EDB3}"/>
              </a:ext>
            </a:extLst>
          </p:cNvPr>
          <p:cNvSpPr>
            <a:spLocks noGrp="1"/>
          </p:cNvSpPr>
          <p:nvPr>
            <p:ph type="title"/>
          </p:nvPr>
        </p:nvSpPr>
        <p:spPr>
          <a:xfrm>
            <a:off x="1559781" y="596678"/>
            <a:ext cx="6029739" cy="720058"/>
          </a:xfrm>
        </p:spPr>
        <p:txBody>
          <a:bodyPr/>
          <a:lstStyle/>
          <a:p>
            <a:r>
              <a:rPr lang="pt-BR" b="1" dirty="0"/>
              <a:t>9- AGÊNCIAS DE VENDAS </a:t>
            </a:r>
          </a:p>
        </p:txBody>
      </p:sp>
      <p:sp>
        <p:nvSpPr>
          <p:cNvPr id="3" name="Espaço Reservado para Conteúdo 2">
            <a:extLst>
              <a:ext uri="{FF2B5EF4-FFF2-40B4-BE49-F238E27FC236}">
                <a16:creationId xmlns:a16="http://schemas.microsoft.com/office/drawing/2014/main" id="{A97D5DAC-EB7B-6774-1355-F74D23A8AFA0}"/>
              </a:ext>
            </a:extLst>
          </p:cNvPr>
          <p:cNvSpPr>
            <a:spLocks noGrp="1"/>
          </p:cNvSpPr>
          <p:nvPr>
            <p:ph idx="1"/>
          </p:nvPr>
        </p:nvSpPr>
        <p:spPr>
          <a:xfrm>
            <a:off x="1720532" y="1447799"/>
            <a:ext cx="6465936" cy="5306683"/>
          </a:xfrm>
        </p:spPr>
        <p:txBody>
          <a:bodyPr>
            <a:normAutofit fontScale="77500" lnSpcReduction="20000"/>
          </a:bodyPr>
          <a:lstStyle/>
          <a:p>
            <a:pPr algn="just">
              <a:lnSpc>
                <a:spcPct val="107000"/>
              </a:lnSpc>
              <a:spcAft>
                <a:spcPts val="20"/>
              </a:spcAft>
            </a:pPr>
            <a:r>
              <a:rPr lang="pt-BR" kern="100" dirty="0">
                <a:latin typeface="Aptos" panose="020B0004020202020204" pitchFamily="34" charset="0"/>
                <a:ea typeface="Calibri" panose="020F0502020204030204" pitchFamily="34" charset="0"/>
                <a:cs typeface="Times New Roman" panose="02020603050405020304" pitchFamily="18" charset="0"/>
              </a:rPr>
              <a:t>O mercado consumidor maior do Turismo da Pesca Esportiva deverá ser Londrina, Ponta Grossa, Maringá, Curitiba e São Paulo. É necessário que o Município invista em folders e propagandas, já indicando as empresas locais para o receptivo a serem entregues para essas agências parceiras. São elas que vão vender os passeios nesses grandes centros. Se a cada mês vier um ônibus cheio de pescadores de Londrina, no outro mês um ônibus de Maringá e assim por diante, todo o comércio local será favorecido, pois os passeios terão durabilidade mínima de dois dias.</a:t>
            </a:r>
            <a:endParaRPr lang="pt-BR" sz="1800" kern="100" dirty="0">
              <a:effectLst/>
              <a:latin typeface="Aptos"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20"/>
              </a:spcAft>
            </a:pPr>
            <a:r>
              <a:rPr lang="pt-BR" sz="1800" kern="100" dirty="0">
                <a:effectLst/>
                <a:latin typeface="Aptos" panose="020B0004020202020204" pitchFamily="34" charset="0"/>
                <a:ea typeface="Calibri" panose="020F0502020204030204" pitchFamily="34" charset="0"/>
                <a:cs typeface="Times New Roman" panose="02020603050405020304" pitchFamily="18" charset="0"/>
              </a:rPr>
              <a:t>Com o passar do tempo e através da alta procura pelos produtos turísticos, muitas agências de viagens se interessarão por Tomazina. É importante ter ciência que não </a:t>
            </a:r>
            <a:r>
              <a:rPr lang="pt-BR" kern="100" dirty="0">
                <a:latin typeface="Aptos" panose="020B0004020202020204" pitchFamily="34" charset="0"/>
                <a:ea typeface="Calibri" panose="020F0502020204030204" pitchFamily="34" charset="0"/>
                <a:cs typeface="Times New Roman" panose="02020603050405020304" pitchFamily="18" charset="0"/>
              </a:rPr>
              <a:t>se alcança</a:t>
            </a:r>
            <a:r>
              <a:rPr lang="pt-BR" sz="1800" kern="100" dirty="0">
                <a:effectLst/>
                <a:latin typeface="Aptos" panose="020B0004020202020204" pitchFamily="34" charset="0"/>
                <a:ea typeface="Calibri" panose="020F0502020204030204" pitchFamily="34" charset="0"/>
                <a:cs typeface="Times New Roman" panose="02020603050405020304" pitchFamily="18" charset="0"/>
              </a:rPr>
              <a:t> alto padrão receptivo sem o trabalho das agências, pois são elas as encarregadas de hospedar e alimentar o turista com as melhores opções locais. Isso não tem nada a ver com “estabelecimentos chiques”, pois o público alvo, via de regra, NÃO busca essa sofisticação escolhendo Tomazina como destino, porém é necessário dentro da simplicidade já existente no comércio local, que haja muita limpeza em todo o Município, educação e amabilidade junto aos turistas. </a:t>
            </a:r>
          </a:p>
          <a:p>
            <a:pPr algn="just">
              <a:lnSpc>
                <a:spcPct val="107000"/>
              </a:lnSpc>
              <a:spcAft>
                <a:spcPts val="20"/>
              </a:spcAft>
            </a:pPr>
            <a:r>
              <a:rPr lang="pt-BR" sz="1800" kern="100" dirty="0">
                <a:effectLst/>
                <a:latin typeface="Aptos" panose="020B0004020202020204" pitchFamily="34" charset="0"/>
                <a:ea typeface="Calibri" panose="020F0502020204030204" pitchFamily="34" charset="0"/>
                <a:cs typeface="Times New Roman" panose="02020603050405020304" pitchFamily="18" charset="0"/>
              </a:rPr>
              <a:t>Algumas pessoas insistem na tese que primeiro a </a:t>
            </a:r>
            <a:r>
              <a:rPr lang="pt-BR" kern="100" dirty="0">
                <a:latin typeface="Aptos" panose="020B0004020202020204" pitchFamily="34" charset="0"/>
                <a:ea typeface="Calibri" panose="020F0502020204030204" pitchFamily="34" charset="0"/>
                <a:cs typeface="Times New Roman" panose="02020603050405020304" pitchFamily="18" charset="0"/>
              </a:rPr>
              <a:t>c</a:t>
            </a:r>
            <a:r>
              <a:rPr lang="pt-BR" sz="1800" kern="100" dirty="0">
                <a:effectLst/>
                <a:latin typeface="Aptos" panose="020B0004020202020204" pitchFamily="34" charset="0"/>
                <a:ea typeface="Calibri" panose="020F0502020204030204" pitchFamily="34" charset="0"/>
                <a:cs typeface="Times New Roman" panose="02020603050405020304" pitchFamily="18" charset="0"/>
              </a:rPr>
              <a:t>idade tem que estar estruturada com grandes hotéis e restaurantes para poder receber o turista, para depois investir neste segmento. Claro que o ideal seria em toda localidade ter bons hotéis e bons restaurantes, mas isso será </a:t>
            </a:r>
            <a:r>
              <a:rPr lang="pt-BR" sz="1800" b="1" u="sng" kern="100" dirty="0">
                <a:effectLst/>
                <a:latin typeface="Aptos" panose="020B0004020202020204" pitchFamily="34" charset="0"/>
                <a:ea typeface="Calibri" panose="020F0502020204030204" pitchFamily="34" charset="0"/>
                <a:cs typeface="Times New Roman" panose="02020603050405020304" pitchFamily="18" charset="0"/>
              </a:rPr>
              <a:t>consequência</a:t>
            </a:r>
            <a:r>
              <a:rPr lang="pt-BR" sz="1800" kern="100" dirty="0">
                <a:effectLst/>
                <a:latin typeface="Aptos" panose="020B0004020202020204" pitchFamily="34" charset="0"/>
                <a:ea typeface="Calibri" panose="020F0502020204030204" pitchFamily="34" charset="0"/>
                <a:cs typeface="Times New Roman" panose="02020603050405020304" pitchFamily="18" charset="0"/>
              </a:rPr>
              <a:t> de um grande trabalho. Nenhum empresário vai investir em Hotel em Tomazina, se já não existir demanda comercial para isso. Caberá às agências definirem onde seus clientes vão dormir, almoçar, tomar café colonial, jantar e etc. Se essas agências não oferecerem um bom serviço, com a infraestrutura já existente, não terão êxito comercial.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CDC2AE97-6525-D24E-D998-92A5121E9E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1897" y="1447800"/>
            <a:ext cx="3793108" cy="2506236"/>
          </a:xfrm>
          <a:prstGeom prst="rect">
            <a:avLst/>
          </a:prstGeom>
        </p:spPr>
      </p:pic>
    </p:spTree>
    <p:extLst>
      <p:ext uri="{BB962C8B-B14F-4D97-AF65-F5344CB8AC3E}">
        <p14:creationId xmlns:p14="http://schemas.microsoft.com/office/powerpoint/2010/main" val="4264459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00E65C-2941-CC32-FF92-D4D13B8ABC93}"/>
              </a:ext>
            </a:extLst>
          </p:cNvPr>
          <p:cNvSpPr>
            <a:spLocks noGrp="1"/>
          </p:cNvSpPr>
          <p:nvPr>
            <p:ph type="title"/>
          </p:nvPr>
        </p:nvSpPr>
        <p:spPr>
          <a:xfrm>
            <a:off x="1614646" y="276638"/>
            <a:ext cx="5705855" cy="1280890"/>
          </a:xfrm>
        </p:spPr>
        <p:txBody>
          <a:bodyPr/>
          <a:lstStyle/>
          <a:p>
            <a:r>
              <a:rPr lang="pt-BR" b="1" dirty="0"/>
              <a:t>10-POLÍTICA PÚBLICA DE CONSCIENTIZAÇÃO</a:t>
            </a:r>
          </a:p>
        </p:txBody>
      </p:sp>
      <p:sp>
        <p:nvSpPr>
          <p:cNvPr id="3" name="Espaço Reservado para Conteúdo 2">
            <a:extLst>
              <a:ext uri="{FF2B5EF4-FFF2-40B4-BE49-F238E27FC236}">
                <a16:creationId xmlns:a16="http://schemas.microsoft.com/office/drawing/2014/main" id="{90DAD436-CC5F-42B3-B603-D3799FDA15F5}"/>
              </a:ext>
            </a:extLst>
          </p:cNvPr>
          <p:cNvSpPr>
            <a:spLocks noGrp="1"/>
          </p:cNvSpPr>
          <p:nvPr>
            <p:ph idx="1"/>
          </p:nvPr>
        </p:nvSpPr>
        <p:spPr>
          <a:xfrm>
            <a:off x="1034731" y="1737360"/>
            <a:ext cx="6865684" cy="4258786"/>
          </a:xfrm>
        </p:spPr>
        <p:txBody>
          <a:bodyPr>
            <a:noAutofit/>
          </a:bodyPr>
          <a:lstStyle/>
          <a:p>
            <a:pPr marL="342900" lvl="0" indent="-342900" algn="just">
              <a:lnSpc>
                <a:spcPct val="115000"/>
              </a:lnSpc>
              <a:spcAft>
                <a:spcPts val="800"/>
              </a:spcAft>
              <a:buFont typeface="Wingdings 3" panose="05040102010807070707" pitchFamily="18" charset="2"/>
              <a:buChar char=""/>
              <a:tabLst>
                <a:tab pos="457200" algn="l"/>
              </a:tabLst>
            </a:pPr>
            <a:r>
              <a:rPr lang="pt-BR" sz="1400" kern="100" dirty="0">
                <a:effectLst/>
                <a:latin typeface="Calibri" panose="020F0502020204030204" pitchFamily="34" charset="0"/>
                <a:ea typeface="Calibri" panose="020F0502020204030204" pitchFamily="34" charset="0"/>
                <a:cs typeface="Times New Roman" panose="02020603050405020304" pitchFamily="18" charset="0"/>
              </a:rPr>
              <a:t>Imaginar que os velhos pescadores do Rio das Cinzas vão acatar e aceitar as regras da Pesca Esportiva com a simples apresentação deste Projeto é muita pretensão e otimismo. </a:t>
            </a:r>
          </a:p>
          <a:p>
            <a:pPr marL="342900" lvl="0" indent="-342900" algn="just">
              <a:lnSpc>
                <a:spcPct val="115000"/>
              </a:lnSpc>
              <a:spcAft>
                <a:spcPts val="800"/>
              </a:spcAft>
              <a:buFont typeface="Wingdings 3" panose="05040102010807070707" pitchFamily="18" charset="2"/>
              <a:buChar char=""/>
              <a:tabLst>
                <a:tab pos="457200" algn="l"/>
              </a:tabLst>
            </a:pPr>
            <a:r>
              <a:rPr lang="pt-BR" sz="1400" kern="100" dirty="0">
                <a:effectLst/>
                <a:latin typeface="Calibri" panose="020F0502020204030204" pitchFamily="34" charset="0"/>
                <a:ea typeface="Calibri" panose="020F0502020204030204" pitchFamily="34" charset="0"/>
                <a:cs typeface="Times New Roman" panose="02020603050405020304" pitchFamily="18" charset="0"/>
              </a:rPr>
              <a:t>A pesca esportiva é muito diferente da pesca tradicional realizada com varas de bambus. O manuseio das carretilhas ou do Fly exige técnica que será adquirida com muito tempo de treinamento. A ideia é ampliar as atividades da ATOCA – Associação Tomazinense de Canoagem inserindo também a atividade de pesca esportiva, onde as crianças aprenderão a realizar com maestria todos os lançamentos e técnicas existentes nesta modalidade esportiva. </a:t>
            </a:r>
          </a:p>
          <a:p>
            <a:pPr marL="342900" lvl="0" indent="-342900" algn="just">
              <a:lnSpc>
                <a:spcPct val="115000"/>
              </a:lnSpc>
              <a:spcAft>
                <a:spcPts val="800"/>
              </a:spcAft>
              <a:buFont typeface="Wingdings 3" panose="05040102010807070707" pitchFamily="18" charset="2"/>
              <a:buChar char=""/>
              <a:tabLst>
                <a:tab pos="457200" algn="l"/>
              </a:tabLst>
            </a:pPr>
            <a:r>
              <a:rPr lang="pt-BR" sz="1400" kern="100" dirty="0">
                <a:effectLst/>
                <a:latin typeface="Calibri" panose="020F0502020204030204" pitchFamily="34" charset="0"/>
                <a:ea typeface="Calibri" panose="020F0502020204030204" pitchFamily="34" charset="0"/>
                <a:cs typeface="Times New Roman" panose="02020603050405020304" pitchFamily="18" charset="0"/>
              </a:rPr>
              <a:t>O Município deverá trabalhar a “Educação Ambiental” fora das salas de aulas, através de campanhas publicitárias buscando sensibilizar as pessoas para a importância da preservação do meio ambiente e a promoção do desenvolvimento sustentável. Mostrar aos cidadãos que a implantação do Projeto abre várias portas para o comércio já existente e aqueles que deverão iniciar com a demanda turística.</a:t>
            </a:r>
          </a:p>
          <a:p>
            <a:pPr marL="342900" lvl="0" indent="-342900" algn="just">
              <a:lnSpc>
                <a:spcPct val="115000"/>
              </a:lnSpc>
              <a:spcAft>
                <a:spcPts val="800"/>
              </a:spcAft>
              <a:buFont typeface="Wingdings 3" panose="05040102010807070707" pitchFamily="18" charset="2"/>
              <a:buChar char=""/>
              <a:tabLst>
                <a:tab pos="457200" algn="l"/>
              </a:tabLst>
            </a:pP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
              </a:spcAft>
            </a:pPr>
            <a:endParaRPr lang="pt-BR" sz="1400" dirty="0"/>
          </a:p>
        </p:txBody>
      </p:sp>
      <p:pic>
        <p:nvPicPr>
          <p:cNvPr id="7" name="Imagem 6">
            <a:extLst>
              <a:ext uri="{FF2B5EF4-FFF2-40B4-BE49-F238E27FC236}">
                <a16:creationId xmlns:a16="http://schemas.microsoft.com/office/drawing/2014/main" id="{BFEDD533-7428-76E0-35FB-F8AA6C1070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2168" y="642156"/>
            <a:ext cx="3848519" cy="2456501"/>
          </a:xfrm>
          <a:prstGeom prst="rect">
            <a:avLst/>
          </a:prstGeom>
        </p:spPr>
      </p:pic>
      <p:pic>
        <p:nvPicPr>
          <p:cNvPr id="9" name="Imagem 8">
            <a:extLst>
              <a:ext uri="{FF2B5EF4-FFF2-40B4-BE49-F238E27FC236}">
                <a16:creationId xmlns:a16="http://schemas.microsoft.com/office/drawing/2014/main" id="{BDF0EC84-C0EC-DF6D-2A41-8277040A23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6296" y="3291840"/>
            <a:ext cx="2266253" cy="3223316"/>
          </a:xfrm>
          <a:prstGeom prst="rect">
            <a:avLst/>
          </a:prstGeom>
        </p:spPr>
      </p:pic>
    </p:spTree>
    <p:extLst>
      <p:ext uri="{BB962C8B-B14F-4D97-AF65-F5344CB8AC3E}">
        <p14:creationId xmlns:p14="http://schemas.microsoft.com/office/powerpoint/2010/main" val="476512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42CD12-2C79-1470-DBEE-5F7593E15A92}"/>
              </a:ext>
            </a:extLst>
          </p:cNvPr>
          <p:cNvSpPr>
            <a:spLocks noGrp="1"/>
          </p:cNvSpPr>
          <p:nvPr>
            <p:ph type="title"/>
          </p:nvPr>
        </p:nvSpPr>
        <p:spPr/>
        <p:txBody>
          <a:bodyPr/>
          <a:lstStyle/>
          <a:p>
            <a:r>
              <a:rPr lang="pt-BR" dirty="0"/>
              <a:t>Projeto Dourados do Cinzas</a:t>
            </a:r>
          </a:p>
        </p:txBody>
      </p:sp>
      <p:sp>
        <p:nvSpPr>
          <p:cNvPr id="3" name="Espaço Reservado para Conteúdo 2">
            <a:extLst>
              <a:ext uri="{FF2B5EF4-FFF2-40B4-BE49-F238E27FC236}">
                <a16:creationId xmlns:a16="http://schemas.microsoft.com/office/drawing/2014/main" id="{E524BD19-1B88-6FFA-C1A9-32F4743D6ECB}"/>
              </a:ext>
            </a:extLst>
          </p:cNvPr>
          <p:cNvSpPr>
            <a:spLocks noGrp="1"/>
          </p:cNvSpPr>
          <p:nvPr>
            <p:ph idx="1"/>
          </p:nvPr>
        </p:nvSpPr>
        <p:spPr>
          <a:xfrm>
            <a:off x="1501140" y="1609344"/>
            <a:ext cx="5439156" cy="3508450"/>
          </a:xfrm>
        </p:spPr>
        <p:txBody>
          <a:bodyPr/>
          <a:lstStyle/>
          <a:p>
            <a:pPr algn="ctr"/>
            <a:endParaRPr lang="pt-BR" sz="1800" i="1"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r>
              <a:rPr lang="pt-BR" sz="1800" i="1" dirty="0">
                <a:effectLst/>
                <a:latin typeface="Calibri" panose="020F0502020204030204" pitchFamily="34" charset="0"/>
                <a:ea typeface="Times New Roman" panose="02020603050405020304" pitchFamily="18" charset="0"/>
                <a:cs typeface="Times New Roman" panose="02020603050405020304" pitchFamily="18" charset="0"/>
              </a:rPr>
              <a:t>“Um sonho quando sonhado sozinho é simplesmente um sonho. Mas quando </a:t>
            </a:r>
            <a:r>
              <a:rPr lang="pt-BR" i="1" dirty="0">
                <a:latin typeface="Calibri" panose="020F0502020204030204" pitchFamily="34" charset="0"/>
                <a:ea typeface="Times New Roman" panose="02020603050405020304" pitchFamily="18" charset="0"/>
                <a:cs typeface="Times New Roman" panose="02020603050405020304" pitchFamily="18" charset="0"/>
              </a:rPr>
              <a:t>passamos a sonhar esse mesmo sonho juntos, esse sonho deixa de ser só um sonho e p</a:t>
            </a:r>
            <a:r>
              <a:rPr lang="pt-BR" sz="1800" i="1" dirty="0">
                <a:effectLst/>
                <a:latin typeface="Calibri" panose="020F0502020204030204" pitchFamily="34" charset="0"/>
                <a:ea typeface="Times New Roman" panose="02020603050405020304" pitchFamily="18" charset="0"/>
                <a:cs typeface="Times New Roman" panose="02020603050405020304" pitchFamily="18" charset="0"/>
              </a:rPr>
              <a:t>assa a ser uma realidade” – Lenilson Xavier.</a:t>
            </a:r>
          </a:p>
          <a:p>
            <a:pPr marL="0" indent="0" algn="ctr">
              <a:buNone/>
            </a:pPr>
            <a:endParaRPr lang="pt-BR" sz="1800" i="1"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r>
              <a:rPr lang="pt-BR" sz="1800" i="1" dirty="0">
                <a:effectLst/>
                <a:latin typeface="Calibri" panose="020F0502020204030204" pitchFamily="34" charset="0"/>
                <a:ea typeface="Times New Roman" panose="02020603050405020304" pitchFamily="18" charset="0"/>
                <a:cs typeface="Times New Roman" panose="02020603050405020304" pitchFamily="18" charset="0"/>
              </a:rPr>
              <a:t>“Quando duas ou mais pessoas perseguem o mesmo objetivo, a energia de realização se potencializa e a meta é atingida mais rapidamente”- Lars Grael</a:t>
            </a:r>
          </a:p>
          <a:p>
            <a:pPr marL="0" indent="0" algn="ctr">
              <a:buNone/>
            </a:pPr>
            <a:endParaRPr lang="pt-BR" sz="1800" i="1"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ctr">
              <a:buNone/>
            </a:pPr>
            <a:endParaRPr lang="pt-BR" sz="1800" i="1"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ctr">
              <a:buNone/>
            </a:pPr>
            <a:endParaRPr lang="pt-BR" i="1" dirty="0">
              <a:latin typeface="Calibri" panose="020F0502020204030204" pitchFamily="34" charset="0"/>
              <a:ea typeface="Times New Roman" panose="02020603050405020304" pitchFamily="18" charset="0"/>
              <a:cs typeface="Times New Roman" panose="02020603050405020304" pitchFamily="18" charset="0"/>
            </a:endParaRPr>
          </a:p>
          <a:p>
            <a:pPr marL="0" indent="0" algn="ctr">
              <a:buNone/>
            </a:pPr>
            <a:endParaRPr lang="pt-BR" sz="1800" dirty="0">
              <a:effectLst/>
              <a:latin typeface="Times New Roman" panose="02020603050405020304" pitchFamily="18" charset="0"/>
              <a:ea typeface="Times New Roman" panose="02020603050405020304" pitchFamily="18" charset="0"/>
            </a:endParaRPr>
          </a:p>
          <a:p>
            <a:endParaRPr lang="pt-BR" dirty="0"/>
          </a:p>
        </p:txBody>
      </p:sp>
      <p:pic>
        <p:nvPicPr>
          <p:cNvPr id="5" name="Imagem 4">
            <a:extLst>
              <a:ext uri="{FF2B5EF4-FFF2-40B4-BE49-F238E27FC236}">
                <a16:creationId xmlns:a16="http://schemas.microsoft.com/office/drawing/2014/main" id="{D85F852E-5AE7-AE6C-33E3-1CFC0FCBAC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2944" y="2174172"/>
            <a:ext cx="4370832" cy="2943622"/>
          </a:xfrm>
          <a:prstGeom prst="rect">
            <a:avLst/>
          </a:prstGeom>
        </p:spPr>
      </p:pic>
      <p:sp>
        <p:nvSpPr>
          <p:cNvPr id="6" name="CaixaDeTexto 5">
            <a:extLst>
              <a:ext uri="{FF2B5EF4-FFF2-40B4-BE49-F238E27FC236}">
                <a16:creationId xmlns:a16="http://schemas.microsoft.com/office/drawing/2014/main" id="{D93AB5AE-989A-E83D-58E8-B08FE0C2C11C}"/>
              </a:ext>
            </a:extLst>
          </p:cNvPr>
          <p:cNvSpPr txBox="1"/>
          <p:nvPr/>
        </p:nvSpPr>
        <p:spPr>
          <a:xfrm>
            <a:off x="2752344" y="5596128"/>
            <a:ext cx="7178040" cy="1200329"/>
          </a:xfrm>
          <a:prstGeom prst="rect">
            <a:avLst/>
          </a:prstGeom>
          <a:noFill/>
        </p:spPr>
        <p:txBody>
          <a:bodyPr wrap="square" rtlCol="0">
            <a:spAutoFit/>
          </a:bodyPr>
          <a:lstStyle/>
          <a:p>
            <a:r>
              <a:rPr lang="pt-BR" dirty="0"/>
              <a:t>Obrigado</a:t>
            </a:r>
          </a:p>
          <a:p>
            <a:endParaRPr lang="pt-BR" dirty="0"/>
          </a:p>
          <a:p>
            <a:r>
              <a:rPr lang="pt-BR" dirty="0"/>
              <a:t>Argos G. D. Rodrigues </a:t>
            </a:r>
          </a:p>
          <a:p>
            <a:r>
              <a:rPr lang="pt-BR" dirty="0"/>
              <a:t>E:mail </a:t>
            </a:r>
            <a:r>
              <a:rPr lang="pt-BR" dirty="0">
                <a:hlinkClick r:id="rId3"/>
              </a:rPr>
              <a:t>argos.rodrigues01@gmail.com</a:t>
            </a:r>
            <a:r>
              <a:rPr lang="pt-BR" dirty="0"/>
              <a:t>   WhatsApp 45 999738145</a:t>
            </a:r>
          </a:p>
        </p:txBody>
      </p:sp>
    </p:spTree>
    <p:extLst>
      <p:ext uri="{BB962C8B-B14F-4D97-AF65-F5344CB8AC3E}">
        <p14:creationId xmlns:p14="http://schemas.microsoft.com/office/powerpoint/2010/main" val="480417215"/>
      </p:ext>
    </p:extLst>
  </p:cSld>
  <p:clrMapOvr>
    <a:masterClrMapping/>
  </p:clrMapOvr>
</p:sld>
</file>

<file path=ppt/theme/theme1.xml><?xml version="1.0" encoding="utf-8"?>
<a:theme xmlns:a="http://schemas.openxmlformats.org/drawingml/2006/main" name="Cacho">
  <a:themeElements>
    <a:clrScheme name="Cach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Cach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ach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9A5D55B0-8C0C-44C0-8737-0277D77D9DB5}">
  <we:reference id="wa200005566" version="3.0.0.2" store="pt-BR" storeType="OMEX"/>
  <we:alternateReferences>
    <we:reference id="wa200005566" version="3.0.0.2" store="wa200005566"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Wisp</Template>
  <TotalTime>8071</TotalTime>
  <Words>2335</Words>
  <Application>Microsoft Office PowerPoint</Application>
  <PresentationFormat>Widescreen</PresentationFormat>
  <Paragraphs>195</Paragraphs>
  <Slides>17</Slides>
  <Notes>0</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17</vt:i4>
      </vt:variant>
    </vt:vector>
  </HeadingPairs>
  <TitlesOfParts>
    <vt:vector size="26" baseType="lpstr">
      <vt:lpstr>Aptos</vt:lpstr>
      <vt:lpstr>Arial</vt:lpstr>
      <vt:lpstr>Calibri</vt:lpstr>
      <vt:lpstr>Century Gothic</vt:lpstr>
      <vt:lpstr>Century Gothic (Títulos)</vt:lpstr>
      <vt:lpstr>Times New Roman</vt:lpstr>
      <vt:lpstr>Wingdings</vt:lpstr>
      <vt:lpstr>Wingdings 3</vt:lpstr>
      <vt:lpstr>Cacho</vt:lpstr>
      <vt:lpstr>                       Projeto Dourados do Cinzas</vt:lpstr>
      <vt:lpstr>Área de atuação</vt:lpstr>
      <vt:lpstr>10 MOTIVOS DO PORQUÊ INVESTIR NA PESCA ESPORTIVA EM TOMAZINA</vt:lpstr>
      <vt:lpstr>Roda do Sucesso </vt:lpstr>
      <vt:lpstr>1-Gestão Pública Privada</vt:lpstr>
      <vt:lpstr>2-Acompanhamento acadêmico</vt:lpstr>
      <vt:lpstr>3-SISTEMA INTELIGENTE DE PROTEÇÃO AMBIENTAL</vt:lpstr>
      <vt:lpstr>4-PONTURPESCA´s – Ponto Turístico de Pesca</vt:lpstr>
      <vt:lpstr>PONTURPESCA´s </vt:lpstr>
      <vt:lpstr>ESTIMATIVA RECEITA PONTURPESCA´s *Estimativa moderada considerando apenas dois dias por semana ou 8 dias por mês </vt:lpstr>
      <vt:lpstr>5- Criação de Peixes Nativos</vt:lpstr>
      <vt:lpstr>6- Mudas frutíferas</vt:lpstr>
      <vt:lpstr>7-EVENTOS DE PESCA ESPORTIVA</vt:lpstr>
      <vt:lpstr>8- SEBRAE/MUNICIPIO criar linha de créditos para que munícipes possam ser empresários do setor </vt:lpstr>
      <vt:lpstr>9- AGÊNCIAS DE VENDAS </vt:lpstr>
      <vt:lpstr>10-POLÍTICA PÚBLICA DE CONSCIENTIZAÇÃO</vt:lpstr>
      <vt:lpstr>Projeto Dourados do Cinzas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Argos Gonçalves Dias Rodrigues</dc:creator>
  <cp:lastModifiedBy>Argos Gonçalves Dias Rodrigues</cp:lastModifiedBy>
  <cp:revision>6</cp:revision>
  <dcterms:created xsi:type="dcterms:W3CDTF">2025-01-21T18:24:06Z</dcterms:created>
  <dcterms:modified xsi:type="dcterms:W3CDTF">2026-02-22T18:01:15Z</dcterms:modified>
</cp:coreProperties>
</file>