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80" r:id="rId8"/>
    <p:sldId id="275" r:id="rId9"/>
    <p:sldId id="276" r:id="rId10"/>
    <p:sldId id="278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FB4592-C204-40E3-BA57-ADA7B0E78AD9}" v="57" dt="2026-02-09T15:43:47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748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904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639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1574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0037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273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84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84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736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95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7212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207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9301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4147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077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655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BD98A-D8A1-4398-B398-5ACB339DAC0E}" type="datetimeFigureOut">
              <a:rPr lang="pt-BR" smtClean="0"/>
              <a:t>10/02/2026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B96A94F-F69C-4CC6-AAAA-1894D65BC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680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n.pr.gov.br/sites/default/arquivos_restritos/files/documento/2024-10/resolucao_sedest_12_-_21_de_marco_de_2022.pdf" TargetMode="External"/><Relationship Id="rId2" Type="http://schemas.openxmlformats.org/officeDocument/2006/relationships/hyperlink" Target="https://www.band.uol.com.br/agro/videos/pesca-esportiva-gera-mais-de-270-mil-empregos-no-brasil-1724639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nppe.com.br/#sobrenos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rgos.rodrigues01@gmail.com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37365-D1C3-3E8C-99CF-856C97F4B4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Projeto Dourados do Cinzas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336270-E5F8-ED0D-8167-FC83F2205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/>
              <a:t>Pesca Esportiva no Rio das Cinzas</a:t>
            </a:r>
          </a:p>
          <a:p>
            <a:r>
              <a:rPr lang="pt-BR" dirty="0"/>
              <a:t>Tomazina – PR</a:t>
            </a:r>
          </a:p>
          <a:p>
            <a:endParaRPr lang="pt-BR" dirty="0"/>
          </a:p>
          <a:p>
            <a:r>
              <a:rPr lang="pt-BR" sz="1200" dirty="0"/>
              <a:t>Por Argos G. D. Rodrigues – 21/01/2025</a:t>
            </a:r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E67C9718-7A46-5A31-F525-6BD6EEA75A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07610" y="807974"/>
            <a:ext cx="3292221" cy="250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191B0F-E449-1737-4B0C-D11F389B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4668" y="371728"/>
            <a:ext cx="10515600" cy="662781"/>
          </a:xfrm>
        </p:spPr>
        <p:txBody>
          <a:bodyPr>
            <a:normAutofit/>
          </a:bodyPr>
          <a:lstStyle/>
          <a:p>
            <a:r>
              <a:rPr lang="pt-BR" dirty="0"/>
              <a:t>Área de atuação</a:t>
            </a:r>
          </a:p>
        </p:txBody>
      </p:sp>
      <p:pic>
        <p:nvPicPr>
          <p:cNvPr id="4" name="Picture 243">
            <a:extLst>
              <a:ext uri="{FF2B5EF4-FFF2-40B4-BE49-F238E27FC236}">
                <a16:creationId xmlns:a16="http://schemas.microsoft.com/office/drawing/2014/main" id="{DCCB70B5-303F-F3C6-A63E-9A03C5BA859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4535" y="371728"/>
            <a:ext cx="5734209" cy="435554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43EC886-FEEF-0593-CDFC-ADB2786FF2BC}"/>
              </a:ext>
            </a:extLst>
          </p:cNvPr>
          <p:cNvSpPr txBox="1"/>
          <p:nvPr/>
        </p:nvSpPr>
        <p:spPr>
          <a:xfrm>
            <a:off x="1424250" y="1071801"/>
            <a:ext cx="4870703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Por que só este trecho e não o Rio todo?</a:t>
            </a:r>
          </a:p>
          <a:p>
            <a:endParaRPr lang="pt-BR" sz="1600" dirty="0"/>
          </a:p>
          <a:p>
            <a:pPr algn="just"/>
            <a:r>
              <a:rPr lang="pt-BR" sz="1600" dirty="0"/>
              <a:t>1- Questão econômica;</a:t>
            </a:r>
          </a:p>
          <a:p>
            <a:pPr algn="just"/>
            <a:r>
              <a:rPr lang="pt-BR" sz="1600" dirty="0"/>
              <a:t>2- Exemplo para o mundo: </a:t>
            </a:r>
            <a:r>
              <a:rPr lang="pt-BR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Qual será o impacto da conservação, preservação e exploração turística em apenas 7,5% de um rio com extensão de 240 km? </a:t>
            </a:r>
            <a:r>
              <a:rPr lang="pt-BR" sz="1600" dirty="0">
                <a:latin typeface="+mj-lt"/>
              </a:rPr>
              <a:t>.</a:t>
            </a:r>
          </a:p>
          <a:p>
            <a:pPr algn="just"/>
            <a:r>
              <a:rPr lang="pt-BR" sz="1600" dirty="0">
                <a:latin typeface="+mj-lt"/>
              </a:rPr>
              <a:t>3- Questão política interna.</a:t>
            </a:r>
          </a:p>
          <a:p>
            <a:endParaRPr lang="pt-BR" sz="1600" dirty="0"/>
          </a:p>
          <a:p>
            <a:r>
              <a:rPr lang="pt-BR" sz="1600" b="1" dirty="0"/>
              <a:t>Quem garante que os peixes vão ficar neste trecho?</a:t>
            </a:r>
          </a:p>
          <a:p>
            <a:endParaRPr lang="pt-BR" sz="1600" dirty="0"/>
          </a:p>
          <a:p>
            <a:pPr algn="just"/>
            <a:r>
              <a:rPr lang="pt-BR" sz="1600" dirty="0"/>
              <a:t>Ninguém. Aliás, não é para ficar mesmo. A intenção é atrair os amantes da pesca esportiva mostrando a eles que temos uma organizada infraestrutura para a pesca com pontos oficiais que oferecem todas as mordomias de um pesque e solte, diferenciando-se pelas atividades realizadas em ambiente natural devidamente </a:t>
            </a:r>
            <a:r>
              <a:rPr lang="pt-BR" sz="1600" b="1" dirty="0"/>
              <a:t>preparado, preservado e PROTEGIDO </a:t>
            </a:r>
            <a:r>
              <a:rPr lang="pt-BR" sz="1600" dirty="0"/>
              <a:t>para recepcionar o pescador e o próprio peixe nativo.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7034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333075-AB06-DABB-42F7-6B1881427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40029"/>
            <a:ext cx="10515600" cy="814451"/>
          </a:xfrm>
        </p:spPr>
        <p:txBody>
          <a:bodyPr/>
          <a:lstStyle/>
          <a:p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MOTIVOS DO PORQUÊ INVESTIR NA PESCA ESPORTIVA EM TOMAZINA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811197-893E-6DD8-3804-A5DDCBDC0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632" y="1552564"/>
            <a:ext cx="4949952" cy="4905947"/>
          </a:xfrm>
        </p:spPr>
        <p:txBody>
          <a:bodyPr>
            <a:normAutofit fontScale="92500" lnSpcReduction="10000"/>
          </a:bodyPr>
          <a:lstStyle/>
          <a:p>
            <a:r>
              <a:rPr lang="pt-BR" sz="1800" b="1" dirty="0">
                <a:latin typeface="Aptos" panose="020B0004020202020204" pitchFamily="34" charset="0"/>
              </a:rPr>
              <a:t>1-</a:t>
            </a:r>
            <a:r>
              <a:rPr lang="pt-BR" b="1" dirty="0"/>
              <a:t> 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EMPRESA JÁ MONTADA </a:t>
            </a: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MODALIDADE RENTÁVEL </a:t>
            </a:r>
            <a:endParaRPr lang="pt-BR" sz="18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 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MERCADO CONSUMIDOR PRÓXIMO </a:t>
            </a: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CONGRAÇAMENTO DE IDEAIS </a:t>
            </a:r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t-BR" sz="1800" b="1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GovF</a:t>
            </a:r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b="1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</a:t>
            </a:r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-ITAIPU)</a:t>
            </a: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GERAÇÃO DE EMPREGO e EDUCAÇÃO AMBIENTAL </a:t>
            </a: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 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PARA O MUNDO </a:t>
            </a:r>
            <a:endParaRPr lang="pt-BR" sz="18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7-RETORNO DE MÍDIA</a:t>
            </a: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RECOMPOSIÇÃO DAS MATAS CILIARES </a:t>
            </a: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9-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CRIAÇÃO De SISTEMA DE SEGURANÇA INTELIGENTE EM PARCERIA COM O BATALHÃO DA POLÍCIA AMBIENTAL-FORÇA VERDE</a:t>
            </a:r>
            <a:endParaRPr lang="pt-BR" sz="18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10-SINALIZAÇÃO TURÍSTICA</a:t>
            </a:r>
          </a:p>
          <a:p>
            <a:endParaRPr lang="pt-BR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C15A214-D099-64D0-5622-FCF429312D54}"/>
              </a:ext>
            </a:extLst>
          </p:cNvPr>
          <p:cNvSpPr txBox="1"/>
          <p:nvPr/>
        </p:nvSpPr>
        <p:spPr>
          <a:xfrm>
            <a:off x="5715681" y="2741216"/>
            <a:ext cx="6476319" cy="4336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acordo com estudos do Sebrae, a pesca esportiva é um setor que está começando no Brasil e já movimenta cerca de R$1 bilhão anualmente no país.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u="sng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Esporte mais praticado, só perde para o futebol</a:t>
            </a:r>
            <a:r>
              <a:rPr lang="pt-BR" sz="1800" b="1" u="sng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t-BR" kern="1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Emprega mais de 270 mil pessoas no Brasil.</a:t>
            </a:r>
            <a:endParaRPr lang="pt-BR" sz="18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iniciativa se baseia no sucesso da </a:t>
            </a:r>
            <a:r>
              <a:rPr lang="pt-BR" sz="1800" b="1" u="sng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Reserva de Pesca Esportiva do Rio Ivaí</a:t>
            </a:r>
            <a:r>
              <a:rPr lang="pt-BR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primeira do Paraná, instalada ao longo de 200 quilômetros (extensão total do Rio é de 685 km) que corta 27 municípios paranaenses. Implementada em março de 2022 por meio da </a:t>
            </a:r>
            <a:r>
              <a:rPr lang="pt-BR" sz="1800" b="1" u="sng" dirty="0">
                <a:solidFill>
                  <a:srgbClr val="0563C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Resolução 12/2022</a:t>
            </a:r>
            <a:r>
              <a:rPr lang="pt-BR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, da Secretaria do Desenvolvimento Sustentável</a:t>
            </a:r>
            <a:r>
              <a:rPr lang="pt-BR" dirty="0"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pt-BR" b="1" u="sng" dirty="0">
                <a:solidFill>
                  <a:srgbClr val="FF0000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PORTARIA IAT 223</a:t>
            </a:r>
            <a:r>
              <a:rPr lang="pt-BR" dirty="0"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 abril de 2025.</a:t>
            </a:r>
            <a:endParaRPr lang="pt-BR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AD5CB9A-7A33-8323-AA91-E713D6473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0849" y="9779"/>
            <a:ext cx="2811151" cy="2723590"/>
          </a:xfrm>
          <a:prstGeom prst="rect">
            <a:avLst/>
          </a:prstGeom>
        </p:spPr>
      </p:pic>
      <p:cxnSp>
        <p:nvCxnSpPr>
          <p:cNvPr id="8" name="Conector: Curvo 7">
            <a:extLst>
              <a:ext uri="{FF2B5EF4-FFF2-40B4-BE49-F238E27FC236}">
                <a16:creationId xmlns:a16="http://schemas.microsoft.com/office/drawing/2014/main" id="{952F2D60-7639-6D60-6737-9B4B6B6F9288}"/>
              </a:ext>
            </a:extLst>
          </p:cNvPr>
          <p:cNvCxnSpPr/>
          <p:nvPr/>
        </p:nvCxnSpPr>
        <p:spPr>
          <a:xfrm rot="16200000" flipH="1">
            <a:off x="3490827" y="2242461"/>
            <a:ext cx="3287059" cy="224028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Curvo 9">
            <a:extLst>
              <a:ext uri="{FF2B5EF4-FFF2-40B4-BE49-F238E27FC236}">
                <a16:creationId xmlns:a16="http://schemas.microsoft.com/office/drawing/2014/main" id="{621DA67B-46B2-42EB-0204-2770BE7BBEE6}"/>
              </a:ext>
            </a:extLst>
          </p:cNvPr>
          <p:cNvCxnSpPr/>
          <p:nvPr/>
        </p:nvCxnSpPr>
        <p:spPr>
          <a:xfrm>
            <a:off x="4114800" y="2121408"/>
            <a:ext cx="1940341" cy="89611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: Curvo 11">
            <a:extLst>
              <a:ext uri="{FF2B5EF4-FFF2-40B4-BE49-F238E27FC236}">
                <a16:creationId xmlns:a16="http://schemas.microsoft.com/office/drawing/2014/main" id="{DE6EC40D-85DF-1D79-F7DE-17343DBA095C}"/>
              </a:ext>
            </a:extLst>
          </p:cNvPr>
          <p:cNvCxnSpPr/>
          <p:nvPr/>
        </p:nvCxnSpPr>
        <p:spPr>
          <a:xfrm flipV="1">
            <a:off x="4197096" y="1636776"/>
            <a:ext cx="5093208" cy="45720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: Curvo 6">
            <a:extLst>
              <a:ext uri="{FF2B5EF4-FFF2-40B4-BE49-F238E27FC236}">
                <a16:creationId xmlns:a16="http://schemas.microsoft.com/office/drawing/2014/main" id="{102C9D42-B186-1C63-8B1D-C07A02F30E54}"/>
              </a:ext>
            </a:extLst>
          </p:cNvPr>
          <p:cNvCxnSpPr/>
          <p:nvPr/>
        </p:nvCxnSpPr>
        <p:spPr>
          <a:xfrm>
            <a:off x="2786332" y="3597215"/>
            <a:ext cx="2929349" cy="73324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: Curvo 10">
            <a:extLst>
              <a:ext uri="{FF2B5EF4-FFF2-40B4-BE49-F238E27FC236}">
                <a16:creationId xmlns:a16="http://schemas.microsoft.com/office/drawing/2014/main" id="{B55E1964-F82B-CE97-3AD3-0752EE0E4C88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55184" y="2541170"/>
            <a:ext cx="1468220" cy="1130406"/>
          </a:xfrm>
          <a:prstGeom prst="curvedConnector3">
            <a:avLst>
              <a:gd name="adj1" fmla="val 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133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99957-AC4F-8544-B88B-607D534E0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221" y="660686"/>
            <a:ext cx="4493675" cy="1280890"/>
          </a:xfrm>
        </p:spPr>
        <p:txBody>
          <a:bodyPr>
            <a:normAutofit/>
          </a:bodyPr>
          <a:lstStyle/>
          <a:p>
            <a:r>
              <a:rPr lang="pt-BR" sz="3200" b="1" dirty="0"/>
              <a:t>Roda do Sucesso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A0950E-848D-B8A2-E79B-21418A9FDC43}"/>
              </a:ext>
            </a:extLst>
          </p:cNvPr>
          <p:cNvSpPr txBox="1"/>
          <p:nvPr/>
        </p:nvSpPr>
        <p:spPr>
          <a:xfrm>
            <a:off x="612648" y="2487168"/>
            <a:ext cx="4590288" cy="37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ENGRENAGENS FUNDAMENTAIS</a:t>
            </a:r>
            <a:endParaRPr lang="pt-BR" b="1" dirty="0"/>
          </a:p>
        </p:txBody>
      </p:sp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C59BCD93-FCC6-D19A-4F84-D8489AB03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936" y="491043"/>
            <a:ext cx="6839905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95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2FF6C6-268B-8E7A-3995-A3C71437A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85" y="123778"/>
            <a:ext cx="8911687" cy="1280890"/>
          </a:xfrm>
        </p:spPr>
        <p:txBody>
          <a:bodyPr/>
          <a:lstStyle/>
          <a:p>
            <a:r>
              <a:rPr lang="pt-BR" b="1" dirty="0"/>
              <a:t>1-Gestão Pública Privada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955D718-FA62-2800-1DA9-14C1F329D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007" y="2573418"/>
            <a:ext cx="2520993" cy="1711164"/>
          </a:xfrm>
          <a:prstGeom prst="rect">
            <a:avLst/>
          </a:prstGeom>
        </p:spPr>
      </p:pic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4308DF6E-4754-8D9A-D925-A13D4CADF8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305" y="764223"/>
            <a:ext cx="8259695" cy="5768105"/>
          </a:xfrm>
        </p:spPr>
      </p:pic>
    </p:spTree>
    <p:extLst>
      <p:ext uri="{BB962C8B-B14F-4D97-AF65-F5344CB8AC3E}">
        <p14:creationId xmlns:p14="http://schemas.microsoft.com/office/powerpoint/2010/main" val="216284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9B6DB-5344-F9CA-D2F1-4B9344266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F6AED-D763-3E86-D64F-8FB94A45A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2-Acompanhamento acadêmico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A5355C-E322-4B04-CFF2-BAD35F1FD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2544" y="1664208"/>
            <a:ext cx="7839456" cy="4809744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Todo projeto ambiental para ter credibilidade e aumentar a possibilidade de parcerias governamentais, carece de comprovação acadêmica/científica. Será buscada colaboração de universidade que tenha interesse em esclarecer de forma embasada:</a:t>
            </a:r>
          </a:p>
          <a:p>
            <a:pPr marL="0" indent="0" algn="just">
              <a:buNone/>
            </a:pPr>
            <a:r>
              <a:rPr lang="pt-BR" b="1" dirty="0"/>
              <a:t>A- Qual o índice real de mortandade de peixe em área de pesca esportiva?</a:t>
            </a:r>
          </a:p>
          <a:p>
            <a:pPr marL="0" indent="0" algn="just">
              <a:buNone/>
            </a:pPr>
            <a:r>
              <a:rPr lang="pt-BR" b="1" dirty="0"/>
              <a:t>B- Quais os reflexos sobre as espécies nativas na área explorada comercialmente? </a:t>
            </a:r>
          </a:p>
          <a:p>
            <a:pPr marL="0" indent="0" algn="just">
              <a:buNone/>
            </a:pPr>
            <a:r>
              <a:rPr lang="pt-BR" b="1" dirty="0"/>
              <a:t>C- Quais os reflexos sobre as espécies nativas em toda a extensão do Rio das Cinzas? </a:t>
            </a:r>
          </a:p>
          <a:p>
            <a:pPr algn="just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DF41C3-2EA1-DE32-BAE6-D83889511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47" y="1462404"/>
            <a:ext cx="3527997" cy="174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03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D9482-D399-B742-687B-1695ADD0C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CD40E-6FDF-BC08-66DB-48C34677B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3-SIPA-CINZAS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752A9-7CB8-C044-FEF7-39C1981A0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5848" y="1523995"/>
            <a:ext cx="8836152" cy="5196845"/>
          </a:xfrm>
        </p:spPr>
        <p:txBody>
          <a:bodyPr/>
          <a:lstStyle/>
          <a:p>
            <a:pPr algn="just"/>
            <a:r>
              <a:rPr lang="pt-BR" dirty="0"/>
              <a:t>Será criado o </a:t>
            </a:r>
            <a:r>
              <a:rPr lang="pt-BR" b="1" dirty="0"/>
              <a:t>Sistema Inteligente de Preservação Ambiental do Rio das Cinzas</a:t>
            </a:r>
            <a:r>
              <a:rPr lang="pt-BR" dirty="0"/>
              <a:t>, que será composto por 5 totens fiscalizadores com altura de 6 metros, onde serão instalados câmeras com visão noturna com disponibilidade de internet para os pescadores esportivos com transmissão ao vivo na página oficial;</a:t>
            </a:r>
          </a:p>
          <a:p>
            <a:pPr algn="just"/>
            <a:r>
              <a:rPr lang="pt-BR" dirty="0"/>
              <a:t>Além das câmeras o SIPA-CINZAS contará com drones cujas imagens serão direcionadas ao Batalhão da Polícia Militar Ambiental - Força Verde para as medidas cíveis e criminais previstas em Lei.</a:t>
            </a:r>
          </a:p>
          <a:p>
            <a:pPr algn="just"/>
            <a:r>
              <a:rPr lang="pt-BR" dirty="0"/>
              <a:t>O organograma do SIPA-CINZAS será o seguinte: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355CC3E-7A9C-D54F-15B7-8E6D4A93C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4" y="1523995"/>
            <a:ext cx="3089154" cy="192484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E4ABF03-77D6-F3DD-CDC9-A2F67ED7D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7" y="3804954"/>
            <a:ext cx="3171542" cy="1511687"/>
          </a:xfrm>
          <a:prstGeom prst="rect">
            <a:avLst/>
          </a:prstGeom>
        </p:spPr>
      </p:pic>
      <p:pic>
        <p:nvPicPr>
          <p:cNvPr id="14" name="Imagem 13" descr="Diagrama&#10;&#10;O conteúdo gerado por IA pode estar incorreto.">
            <a:extLst>
              <a:ext uri="{FF2B5EF4-FFF2-40B4-BE49-F238E27FC236}">
                <a16:creationId xmlns:a16="http://schemas.microsoft.com/office/drawing/2014/main" id="{FE30AD8D-E277-948E-96A2-AB8B34B49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424" y="4560797"/>
            <a:ext cx="4843320" cy="2206228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990CF9D-1CD2-97BA-D5D9-EA28D6D2260B}"/>
              </a:ext>
            </a:extLst>
          </p:cNvPr>
          <p:cNvSpPr txBox="1"/>
          <p:nvPr/>
        </p:nvSpPr>
        <p:spPr>
          <a:xfrm>
            <a:off x="9641561" y="4560797"/>
            <a:ext cx="228762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1" dirty="0"/>
              <a:t>Com a implantação desse projeto a Força Verde ganhará, no mínimo, 16 pessoas para vigília permanente em 18 km do Rio das Cinzas</a:t>
            </a:r>
          </a:p>
        </p:txBody>
      </p:sp>
    </p:spTree>
    <p:extLst>
      <p:ext uri="{BB962C8B-B14F-4D97-AF65-F5344CB8AC3E}">
        <p14:creationId xmlns:p14="http://schemas.microsoft.com/office/powerpoint/2010/main" val="1111374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C3B110-79A2-DD32-B377-99F44D5AC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4-PONTURPESCA´s</a:t>
            </a:r>
            <a:r>
              <a:rPr lang="pt-BR" dirty="0"/>
              <a:t> – </a:t>
            </a:r>
            <a:r>
              <a:rPr lang="pt-BR" sz="2800" dirty="0"/>
              <a:t>Ponto Turístico de Pesca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154C77-7C3C-7150-8ADA-2578F5B4B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638" y="1905001"/>
            <a:ext cx="9140974" cy="4892614"/>
          </a:xfrm>
        </p:spPr>
        <p:txBody>
          <a:bodyPr/>
          <a:lstStyle/>
          <a:p>
            <a:r>
              <a:rPr lang="pt-BR" b="1" dirty="0"/>
              <a:t>Onde serão instalados os </a:t>
            </a:r>
            <a:r>
              <a:rPr lang="pt-BR" b="1" dirty="0" err="1"/>
              <a:t>PONTURPESCA´s</a:t>
            </a:r>
            <a:r>
              <a:rPr lang="pt-BR" b="1" dirty="0"/>
              <a:t>?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t-BR" dirty="0"/>
              <a:t>A definição dos locais seguirá um planejamento estratégico que possibilite confecção e vendas de pacotes do turismo de pesca EMBARCADA pelas futuras agências do segmento que, com absoluta certeza, surgirão em Tomazina.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Em assim sendo os </a:t>
            </a:r>
            <a:r>
              <a:rPr lang="pt-BR" dirty="0" err="1"/>
              <a:t>PONTURPESCA´s</a:t>
            </a:r>
            <a:r>
              <a:rPr lang="pt-BR" dirty="0"/>
              <a:t> devem estar situados a 3 ou 4 km rio abaixo um do outro podendo estar instalado na margem direita ou na margem esquerda.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t-BR" dirty="0"/>
              <a:t>Além da questão estratégica para vendas de pacotes de acordo com o interesse do público-alvo, é de fundamental importância para a </a:t>
            </a:r>
            <a:r>
              <a:rPr lang="pt-BR" b="1" dirty="0"/>
              <a:t>segurança </a:t>
            </a:r>
            <a:r>
              <a:rPr lang="pt-BR" dirty="0"/>
              <a:t>dos usuários e também para a </a:t>
            </a:r>
            <a:r>
              <a:rPr lang="pt-BR" b="1" dirty="0"/>
              <a:t>fiscalização</a:t>
            </a:r>
            <a:r>
              <a:rPr lang="pt-BR" dirty="0"/>
              <a:t> do projeto que os </a:t>
            </a:r>
            <a:r>
              <a:rPr lang="pt-BR" dirty="0" err="1"/>
              <a:t>PONTURPESCA´s</a:t>
            </a:r>
            <a:r>
              <a:rPr lang="pt-BR" dirty="0"/>
              <a:t> estejam a uma distância mínima razoável. Claro que isso dependerá do interesse demonstrado pelos proprietários rurais.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1651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A0D17-F065-8713-0D62-2881E9D40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895F7-2736-696D-CC33-2372427AF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483" y="563758"/>
            <a:ext cx="8911687" cy="778562"/>
          </a:xfrm>
        </p:spPr>
        <p:txBody>
          <a:bodyPr/>
          <a:lstStyle/>
          <a:p>
            <a:r>
              <a:rPr lang="pt-BR" b="1" dirty="0" err="1"/>
              <a:t>PONTURPESCA´s</a:t>
            </a:r>
            <a:r>
              <a:rPr lang="pt-BR" b="1" dirty="0"/>
              <a:t> – contrapartidas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79D634D2-EB94-973D-5A1E-F76C65F76C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295847"/>
              </p:ext>
            </p:extLst>
          </p:nvPr>
        </p:nvGraphicFramePr>
        <p:xfrm>
          <a:off x="2015231" y="1767078"/>
          <a:ext cx="4421079" cy="14839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7102">
                  <a:extLst>
                    <a:ext uri="{9D8B030D-6E8A-4147-A177-3AD203B41FA5}">
                      <a16:colId xmlns:a16="http://schemas.microsoft.com/office/drawing/2014/main" val="144751716"/>
                    </a:ext>
                  </a:extLst>
                </a:gridCol>
                <a:gridCol w="1153977">
                  <a:extLst>
                    <a:ext uri="{9D8B030D-6E8A-4147-A177-3AD203B41FA5}">
                      <a16:colId xmlns:a16="http://schemas.microsoft.com/office/drawing/2014/main" val="3908276663"/>
                    </a:ext>
                  </a:extLst>
                </a:gridCol>
              </a:tblGrid>
              <a:tr h="194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A- TOTEM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R$ 28.995,00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4488747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B- PONTURPESCA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R$ 205.500,00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36141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C- PIER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R$ 41.460,00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5869236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D- SINALIZAÇÃO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R$ 7.500,00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3958037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E-ACESSO DE BOA QUALIDADE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MUNICÍPIO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7377873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F-RECOLHIMENTO DE LIXO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MUNICÍPIO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1427629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G-NIVELAMENTO CONTAINER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MUNICÍPIO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550829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>
                          <a:effectLst/>
                        </a:rPr>
                        <a:t>H-VALETAS E BURACOS PARA FOSSAS SÉPTICAS</a:t>
                      </a:r>
                      <a:endParaRPr lang="pt-B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MUNICÍPIO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3475730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194A8E2-F3AF-6079-74C9-56F5A61BF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06770" y="-11041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Quais serão as CONTRAPARTIDAS?</a:t>
            </a:r>
            <a:endParaRPr kumimoji="0" lang="pt-BR" altLang="pt-B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MUNICÍPIO/ESTADO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1C263494-E91D-14BA-9297-A07C35CEC9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446234"/>
              </p:ext>
            </p:extLst>
          </p:nvPr>
        </p:nvGraphicFramePr>
        <p:xfrm>
          <a:off x="2015231" y="4127027"/>
          <a:ext cx="5564188" cy="2064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64188">
                  <a:extLst>
                    <a:ext uri="{9D8B030D-6E8A-4147-A177-3AD203B41FA5}">
                      <a16:colId xmlns:a16="http://schemas.microsoft.com/office/drawing/2014/main" val="424200822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A- ÁGUA/LUZ/SANEAMENTO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8363734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B- CONTROLE DE ACESSO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137608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C- ATENDIMENTO COMERCIAL/PÚBLICO ALVO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2551354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D- SEPARAÇÃO DO LIXO PRODUZIDO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3619972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E- INTERNET SATELITAL PARA PÚBLICO E TOTEM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450438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F- MOBILIAÇÃO DOS CONTEINERS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867276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G- SUPORTES PARA INSTALAÇÃO CONTAINER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5173079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H- ENCANAMENTO E INSTALAÇÃO DE ÁGUA/LUZ/ESGOTO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822277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I- FOSSA SÉPTICA BIODIGESTOR 1.500 L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13210757"/>
                  </a:ext>
                </a:extLst>
              </a:tr>
              <a:tr h="2229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J- PAVIMENTAÇÃO E COBERTURA DE ÁREA DE 15X11 M OU 165 M2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2638170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kern="0" dirty="0">
                          <a:effectLst/>
                        </a:rPr>
                        <a:t>K- RAMPA DE ACESSO - OPCIONAL</a:t>
                      </a:r>
                      <a:endParaRPr lang="pt-B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5793868"/>
                  </a:ext>
                </a:extLst>
              </a:tr>
            </a:tbl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14E7D1B5-479B-F58D-F399-1767CBD3BD42}"/>
              </a:ext>
            </a:extLst>
          </p:cNvPr>
          <p:cNvSpPr txBox="1"/>
          <p:nvPr/>
        </p:nvSpPr>
        <p:spPr>
          <a:xfrm>
            <a:off x="2104008" y="1402672"/>
            <a:ext cx="411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Município / Estado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2C0631E-4A90-B39A-3776-E017161BE2DF}"/>
              </a:ext>
            </a:extLst>
          </p:cNvPr>
          <p:cNvSpPr txBox="1"/>
          <p:nvPr/>
        </p:nvSpPr>
        <p:spPr>
          <a:xfrm>
            <a:off x="2494625" y="3636991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Proprietário Rural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300338C-1693-D389-9B3F-307DD3DFA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527" y="4694197"/>
            <a:ext cx="2673562" cy="1768747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5E77F12-7315-6B6E-3263-4431CF94F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178" y="4059592"/>
            <a:ext cx="2018360" cy="1262186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53A8F907-D0BB-EFFD-5978-6458DB7B1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903" y="1342320"/>
            <a:ext cx="4304572" cy="266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80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E012-8549-571F-FA82-3632136B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DB29A-405F-B94D-6CEF-520C8B35D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117" y="624109"/>
            <a:ext cx="7656183" cy="1066667"/>
          </a:xfrm>
        </p:spPr>
        <p:txBody>
          <a:bodyPr>
            <a:normAutofit fontScale="90000"/>
          </a:bodyPr>
          <a:lstStyle/>
          <a:p>
            <a:r>
              <a:rPr lang="pt-BR" sz="3100" b="1" dirty="0"/>
              <a:t>ESTIMATIVA RECEITA </a:t>
            </a:r>
            <a:r>
              <a:rPr lang="pt-BR" sz="3100" b="1" dirty="0" err="1"/>
              <a:t>PONTURPESCA</a:t>
            </a:r>
            <a:r>
              <a:rPr lang="pt-BR" b="1" dirty="0" err="1"/>
              <a:t>´s</a:t>
            </a:r>
            <a:br>
              <a:rPr lang="pt-BR" b="1" dirty="0"/>
            </a:br>
            <a:r>
              <a:rPr lang="pt-BR" dirty="0"/>
              <a:t>*</a:t>
            </a:r>
            <a:r>
              <a:rPr lang="pt-BR" sz="1600" dirty="0"/>
              <a:t>Estimativa</a:t>
            </a:r>
            <a:r>
              <a:rPr lang="pt-BR" sz="1600" b="1" dirty="0"/>
              <a:t> moderada </a:t>
            </a:r>
            <a:r>
              <a:rPr lang="pt-BR" sz="1600" dirty="0"/>
              <a:t>considerando apenas dois dias por semana ou 8 dias por mês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166AF41-FDBE-C572-7401-2E381047C5A7}"/>
              </a:ext>
            </a:extLst>
          </p:cNvPr>
          <p:cNvGraphicFramePr>
            <a:graphicFrameLocks noGrp="1"/>
          </p:cNvGraphicFramePr>
          <p:nvPr/>
        </p:nvGraphicFramePr>
        <p:xfrm>
          <a:off x="1777043" y="1860297"/>
          <a:ext cx="4071668" cy="43735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8488">
                  <a:extLst>
                    <a:ext uri="{9D8B030D-6E8A-4147-A177-3AD203B41FA5}">
                      <a16:colId xmlns:a16="http://schemas.microsoft.com/office/drawing/2014/main" val="402881189"/>
                    </a:ext>
                  </a:extLst>
                </a:gridCol>
                <a:gridCol w="702363">
                  <a:extLst>
                    <a:ext uri="{9D8B030D-6E8A-4147-A177-3AD203B41FA5}">
                      <a16:colId xmlns:a16="http://schemas.microsoft.com/office/drawing/2014/main" val="2434777945"/>
                    </a:ext>
                  </a:extLst>
                </a:gridCol>
                <a:gridCol w="488600">
                  <a:extLst>
                    <a:ext uri="{9D8B030D-6E8A-4147-A177-3AD203B41FA5}">
                      <a16:colId xmlns:a16="http://schemas.microsoft.com/office/drawing/2014/main" val="2623587348"/>
                    </a:ext>
                  </a:extLst>
                </a:gridCol>
                <a:gridCol w="559854">
                  <a:extLst>
                    <a:ext uri="{9D8B030D-6E8A-4147-A177-3AD203B41FA5}">
                      <a16:colId xmlns:a16="http://schemas.microsoft.com/office/drawing/2014/main" val="2846744105"/>
                    </a:ext>
                  </a:extLst>
                </a:gridCol>
                <a:gridCol w="702363">
                  <a:extLst>
                    <a:ext uri="{9D8B030D-6E8A-4147-A177-3AD203B41FA5}">
                      <a16:colId xmlns:a16="http://schemas.microsoft.com/office/drawing/2014/main" val="4123102904"/>
                    </a:ext>
                  </a:extLst>
                </a:gridCol>
              </a:tblGrid>
              <a:tr h="2699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800" b="1" u="none" strike="noStrike" dirty="0">
                          <a:effectLst/>
                        </a:rPr>
                        <a:t>RECEITAS DO PONTURPESCA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800" b="1" u="none" strike="noStrike" dirty="0">
                          <a:effectLst/>
                        </a:rPr>
                        <a:t>VALOR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800" b="1" u="none" strike="noStrike" dirty="0">
                          <a:effectLst/>
                        </a:rPr>
                        <a:t>UNITÁRIO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800" b="1" u="none" strike="noStrike" dirty="0">
                          <a:effectLst/>
                        </a:rPr>
                        <a:t>DIAS / MÊS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800" b="1" u="none" strike="noStrike" dirty="0">
                          <a:effectLst/>
                        </a:rPr>
                        <a:t>TOTAL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2157578162"/>
                  </a:ext>
                </a:extLst>
              </a:tr>
              <a:tr h="134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692977262"/>
                  </a:ext>
                </a:extLst>
              </a:tr>
              <a:tr h="5398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INGRESSO (considerando apenas dois dias por semana JÁ RETIRADO 50% DO FUNDO MUNICIPAL)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R$ 20,00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60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R$ 9.600,00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2972692753"/>
                  </a:ext>
                </a:extLst>
              </a:tr>
              <a:tr h="4048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ISCAS (estima-se que cada pescador gasta R$ 20,00 por dia em isca)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R$ 20,00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60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R$ 9.600,00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634182719"/>
                  </a:ext>
                </a:extLst>
              </a:tr>
              <a:tr h="4048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ALIMENTAÇÃO (estimativa baixa de apenas R$ 20,00 por pax)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R$ 20,00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60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R$ 9.600,00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802025032"/>
                  </a:ext>
                </a:extLst>
              </a:tr>
              <a:tr h="2699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BEBIDAS (estimativa baixa de R$ 20,00 po pax)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R$ 20,00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60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R$ 9.600,00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593723426"/>
                  </a:ext>
                </a:extLst>
              </a:tr>
              <a:tr h="2699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MÍDIA (calculadora de mídia ROAS)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R$ 0,53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60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R$ 254,40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4227798663"/>
                  </a:ext>
                </a:extLst>
              </a:tr>
              <a:tr h="2499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TOTAL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R$ 38.654,40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566455437"/>
                  </a:ext>
                </a:extLst>
              </a:tr>
              <a:tr h="2499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b="1" u="none" strike="noStrike" dirty="0">
                          <a:effectLst/>
                        </a:rPr>
                        <a:t>DESPESAS DO PONTURPESCA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610121545"/>
                  </a:ext>
                </a:extLst>
              </a:tr>
              <a:tr h="134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LUZ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R$ 350,00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R$ 350,00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2867128"/>
                  </a:ext>
                </a:extLst>
              </a:tr>
              <a:tr h="134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FUNCIONÁRIO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R$ 4.000,00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2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R$ 8.000,00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225183188"/>
                  </a:ext>
                </a:extLst>
              </a:tr>
              <a:tr h="134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ISCAS (50% do bruto)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R$ 10,00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60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R$ 4.800,00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293987977"/>
                  </a:ext>
                </a:extLst>
              </a:tr>
              <a:tr h="2499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ALIMENTAÇÃO (50% do bruto)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R$ 10,00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60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R$ 4.800,00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2652731336"/>
                  </a:ext>
                </a:extLst>
              </a:tr>
              <a:tr h="134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BEBIDAS (R$ 50,00 do bruto)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R$ 10,00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60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R$ 4.800,00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175341934"/>
                  </a:ext>
                </a:extLst>
              </a:tr>
              <a:tr h="134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INTERNET SATÉLITE (100GB)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R$ 236,00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1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R$ 236,00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750455896"/>
                  </a:ext>
                </a:extLst>
              </a:tr>
              <a:tr h="2499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TOTAL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R$ 22.986,00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169637208"/>
                  </a:ext>
                </a:extLst>
              </a:tr>
              <a:tr h="134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4276997674"/>
                  </a:ext>
                </a:extLst>
              </a:tr>
              <a:tr h="2699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RECEITA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R$ 15.668,40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23" marR="4323" marT="4323" marB="0" anchor="b"/>
                </a:tc>
                <a:extLst>
                  <a:ext uri="{0D108BD9-81ED-4DB2-BD59-A6C34878D82A}">
                    <a16:rowId xmlns:a16="http://schemas.microsoft.com/office/drawing/2014/main" val="2175740978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C47A4D8C-F197-F00F-7BF1-80E3AD71626F}"/>
              </a:ext>
            </a:extLst>
          </p:cNvPr>
          <p:cNvSpPr txBox="1"/>
          <p:nvPr/>
        </p:nvSpPr>
        <p:spPr>
          <a:xfrm>
            <a:off x="6159260" y="2338934"/>
            <a:ext cx="48652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Possibilidades de receitas:</a:t>
            </a:r>
          </a:p>
          <a:p>
            <a:endParaRPr lang="pt-BR" dirty="0"/>
          </a:p>
          <a:p>
            <a:r>
              <a:rPr lang="pt-BR" dirty="0"/>
              <a:t>1- Locação de barco;</a:t>
            </a:r>
          </a:p>
          <a:p>
            <a:r>
              <a:rPr lang="pt-BR" dirty="0"/>
              <a:t>2- Locação de caiaques;</a:t>
            </a:r>
          </a:p>
          <a:p>
            <a:r>
              <a:rPr lang="pt-BR" dirty="0"/>
              <a:t>3- Vendas de produtos caseiros;</a:t>
            </a:r>
          </a:p>
          <a:p>
            <a:r>
              <a:rPr lang="pt-BR" dirty="0"/>
              <a:t>4- Local para camping/Motorhome;</a:t>
            </a:r>
          </a:p>
          <a:p>
            <a:r>
              <a:rPr lang="pt-BR" dirty="0"/>
              <a:t>5- Chalés</a:t>
            </a:r>
          </a:p>
          <a:p>
            <a:r>
              <a:rPr lang="pt-BR" dirty="0"/>
              <a:t>6- Refeições para família aos finais de semana;</a:t>
            </a:r>
          </a:p>
          <a:p>
            <a:r>
              <a:rPr lang="pt-BR" dirty="0"/>
              <a:t>7- Eventos (aniversários, casamentos </a:t>
            </a:r>
            <a:r>
              <a:rPr lang="pt-BR" dirty="0" err="1"/>
              <a:t>etc</a:t>
            </a:r>
            <a:r>
              <a:rPr lang="pt-BR" dirty="0"/>
              <a:t>);</a:t>
            </a:r>
          </a:p>
          <a:p>
            <a:r>
              <a:rPr lang="pt-BR" dirty="0"/>
              <a:t>8- Bazar do pescador (anzol, linha, varas, carretilhas, repelente, bonés....)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2AE51A3-59ED-D020-E5B8-12EBD6284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00" y="90576"/>
            <a:ext cx="30607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69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1FAA0-988C-D1B2-C53F-96D3CCFA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5- Criação de Peixes Nativos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5FF080-1355-4B17-D2FF-27FF56B39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044" y="1540189"/>
            <a:ext cx="8915400" cy="2470886"/>
          </a:xfrm>
        </p:spPr>
        <p:txBody>
          <a:bodyPr>
            <a:normAutofit/>
          </a:bodyPr>
          <a:lstStyle/>
          <a:p>
            <a:pPr algn="just"/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Empresa Gestora deverá criar peixes nativos sob a orientação e autorização do Instituto de Águas e Terras para soltura no Rio das Cinzas;</a:t>
            </a:r>
          </a:p>
          <a:p>
            <a:pPr algn="just"/>
            <a:r>
              <a:rPr lang="pt-BR" sz="1800" kern="1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soltura terá que ser acompanhada por técnicos da Prefeitura e transmitida na plataforma para gerar credibilidade e veicular matérias nas redes sociais atraindo o público alvo.</a:t>
            </a:r>
          </a:p>
          <a:p>
            <a:pPr algn="just"/>
            <a:r>
              <a:rPr lang="pt-BR" kern="1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importante que a soltura de peixes que encontra muita resistência por parte de alguns ambientalistas, </a:t>
            </a:r>
            <a:r>
              <a:rPr lang="pt-BR" b="1" kern="1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manter as sevas nos </a:t>
            </a:r>
            <a:r>
              <a:rPr lang="pt-BR" b="1" kern="1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Ponturpesca´s</a:t>
            </a:r>
            <a:r>
              <a:rPr lang="pt-BR" b="1" kern="1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sempre ativas</a:t>
            </a:r>
            <a:r>
              <a:rPr lang="pt-BR" kern="1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1800" kern="1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18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sz="1800" kern="1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D0DC679-D17A-20B5-1077-67C099A32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101" y="4011075"/>
            <a:ext cx="3056997" cy="220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76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A4BD7E-7C42-C910-2CF5-98EF0C9A7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560102"/>
            <a:ext cx="8911687" cy="1280890"/>
          </a:xfrm>
        </p:spPr>
        <p:txBody>
          <a:bodyPr/>
          <a:lstStyle/>
          <a:p>
            <a:r>
              <a:rPr lang="pt-BR" b="1" dirty="0"/>
              <a:t>6- Mudas frutíferas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8F6B1A-1513-B5C1-7030-5740ADCB3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024" y="1384740"/>
            <a:ext cx="6208776" cy="523551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plantamos árvores (frutíferas ou não) na margem dos rios, estamos recriando o habitat</a:t>
            </a:r>
            <a:r>
              <a:rPr lang="pt-BR" sz="1800" kern="100" spc="-20" dirty="0">
                <a:solidFill>
                  <a:srgbClr val="1F2123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Open Sans" panose="020F0502020204030204" pitchFamily="34" charset="0"/>
              </a:rPr>
              <a:t> das espécies no momento em que algum tronco cai na água é iniciado toda uma </a:t>
            </a:r>
            <a:r>
              <a:rPr lang="pt-BR" sz="1800" b="1" kern="100" spc="-20" dirty="0">
                <a:solidFill>
                  <a:srgbClr val="1F2123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Open Sans" panose="020F0502020204030204" pitchFamily="34" charset="0"/>
              </a:rPr>
              <a:t>cadeia alimentar, </a:t>
            </a:r>
            <a:r>
              <a:rPr lang="pt-BR" sz="1800" kern="100" spc="-20" dirty="0">
                <a:solidFill>
                  <a:srgbClr val="1F2123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Open Sans" panose="020F0502020204030204" pitchFamily="34" charset="0"/>
              </a:rPr>
              <a:t>pois as bactérias e plânctons começam a se instalar e aí vêm os insetos que servem de alimento para os peixes, sem falar, é claro, dos frutos que muitas espécies simplesmente adoram. Além disso os pássaros também se alimentam dos frutos e seus excrementos alimentam os decompositores (fungos, bactérias e protozoários) que atraem animais e auxiliam no crescimento de plantas que servirão de alimento para os peixes.... 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kern="100" spc="-20" dirty="0">
                <a:solidFill>
                  <a:srgbClr val="1F2123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Open Sans" panose="020F0502020204030204" pitchFamily="34" charset="0"/>
              </a:rPr>
              <a:t>     Os principais frutos para os peixes são embaúba-branca. Ingá macaco, gabiroba, guanandi, bacupari, juçara, amora dentre várias outras. Esses frutos terão que estar à disposição nas margens do Rio das Cinzas.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kern="100" spc="-20" dirty="0">
                <a:solidFill>
                  <a:srgbClr val="1F2123"/>
                </a:solidFill>
                <a:latin typeface="Aptos" panose="020B0004020202020204" pitchFamily="34" charset="0"/>
                <a:ea typeface="Calibri" panose="020F0502020204030204" pitchFamily="34" charset="0"/>
                <a:cs typeface="Open Sans" panose="020F0502020204030204" pitchFamily="34" charset="0"/>
              </a:rPr>
              <a:t>O início do reflorestamento será nas áreas dos </a:t>
            </a:r>
            <a:r>
              <a:rPr lang="pt-BR" kern="100" spc="-20" dirty="0" err="1">
                <a:solidFill>
                  <a:srgbClr val="1F2123"/>
                </a:solidFill>
                <a:latin typeface="Aptos" panose="020B0004020202020204" pitchFamily="34" charset="0"/>
                <a:ea typeface="Calibri" panose="020F0502020204030204" pitchFamily="34" charset="0"/>
                <a:cs typeface="Open Sans" panose="020F0502020204030204" pitchFamily="34" charset="0"/>
              </a:rPr>
              <a:t>PONTURPESCA´s</a:t>
            </a:r>
            <a:r>
              <a:rPr lang="pt-BR" kern="100" spc="-20" dirty="0">
                <a:solidFill>
                  <a:srgbClr val="1F2123"/>
                </a:solidFill>
                <a:latin typeface="Aptos" panose="020B0004020202020204" pitchFamily="34" charset="0"/>
                <a:ea typeface="Calibri" panose="020F0502020204030204" pitchFamily="34" charset="0"/>
                <a:cs typeface="Open Sans" panose="020F0502020204030204" pitchFamily="34" charset="0"/>
              </a:rPr>
              <a:t>, onde a Empresa Gestora fará o plantio com a orientação do IAT e os Empresários da PPP terão a incumbência de manter sempre limpo e zelado.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DN media">
            <a:extLst>
              <a:ext uri="{FF2B5EF4-FFF2-40B4-BE49-F238E27FC236}">
                <a16:creationId xmlns:a16="http://schemas.microsoft.com/office/drawing/2014/main" id="{D27AD940-4941-E454-8AF5-BE1685730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932" y="1540188"/>
            <a:ext cx="4123944" cy="412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398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C6D85-21EB-12FA-2CBA-84D0BE79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981" y="697262"/>
            <a:ext cx="8911687" cy="1280890"/>
          </a:xfrm>
        </p:spPr>
        <p:txBody>
          <a:bodyPr/>
          <a:lstStyle/>
          <a:p>
            <a:r>
              <a:rPr lang="pt-BR" b="1" dirty="0"/>
              <a:t>7-EVENTOS DE PESCA ESPORTIVA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8054C1-8EE8-E8B4-17BD-49CF97958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08" y="1540189"/>
            <a:ext cx="5531916" cy="3777622"/>
          </a:xfrm>
        </p:spPr>
        <p:txBody>
          <a:bodyPr>
            <a:noAutofit/>
          </a:bodyPr>
          <a:lstStyle/>
          <a:p>
            <a:pPr algn="just"/>
            <a:r>
              <a:rPr lang="pt-BR" sz="20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CALENDÁRIO DE EVENTOS – A pesca esportiva no Brasil é um setor econômico em crescimento que contribui significativamente para a economia do país, gerando empregos e atraindo amantes da pesca de todo o mundo para os destinos brasileiros. Para auxiliar nessa promoção, o Ministério do Turismo divulga vários eventos relacionados à pesca esportiva em seu calendário de eventos.</a:t>
            </a:r>
          </a:p>
          <a:p>
            <a:pPr algn="just"/>
            <a:r>
              <a:rPr lang="pt-BR" sz="20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Somente o fato de haver um canal oficial de divulgação de Tomazina, já será uma boa estratégia de marketing. Eventos esportivos serão sempre essenciais para eficácia desse projeto.</a:t>
            </a:r>
            <a:endParaRPr lang="pt-BR" sz="2000" kern="1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C982363-0721-5838-4E62-89AEEDDE5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585" y="1703832"/>
            <a:ext cx="5099050" cy="26479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1A5ED9E-1F58-22C5-263E-D42EAB6A205A}"/>
              </a:ext>
            </a:extLst>
          </p:cNvPr>
          <p:cNvSpPr txBox="1"/>
          <p:nvPr/>
        </p:nvSpPr>
        <p:spPr>
          <a:xfrm>
            <a:off x="7315200" y="4831002"/>
            <a:ext cx="4572000" cy="646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3"/>
              </a:rPr>
              <a:t>LIGA NORTE PARANAENSE DE PESCA ESPORTIVA - LNPPE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9250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F05AD-D128-39B0-E777-4BB04E161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793" y="624110"/>
            <a:ext cx="9739820" cy="1280890"/>
          </a:xfrm>
        </p:spPr>
        <p:txBody>
          <a:bodyPr>
            <a:normAutofit fontScale="90000"/>
          </a:bodyPr>
          <a:lstStyle/>
          <a:p>
            <a:pPr algn="just"/>
            <a:r>
              <a:rPr lang="pt-BR" b="1" dirty="0"/>
              <a:t>8-</a:t>
            </a:r>
            <a:r>
              <a:rPr lang="pt-B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effectLst/>
                <a:latin typeface="Century Gothic (Títulos)"/>
                <a:ea typeface="Calibri" panose="020F0502020204030204" pitchFamily="34" charset="0"/>
                <a:cs typeface="Times New Roman" panose="02020603050405020304" pitchFamily="18" charset="0"/>
              </a:rPr>
              <a:t>SEBRAE/MUNICIPIO criar linha de créditos para que munícipes possam ser empresários do setor </a:t>
            </a:r>
            <a:endParaRPr lang="pt-BR" sz="3200" b="1" dirty="0">
              <a:latin typeface="Century Gothic (Títulos)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76A373-2FB0-3A81-1880-88AAD55A0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1" y="1905000"/>
            <a:ext cx="6364223" cy="4879848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pt-BR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projeto é socialmente abrangente que se preocupa com o entorno, principalmente no que diz respeito ao aspecto social. Trata-se de ações que  vislumbram inúmeras oportunidades para os jovens tomazinenses, pois alavancará o turismo de forma geral e </a:t>
            </a:r>
            <a:r>
              <a:rPr lang="pt-BR" sz="1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só no segmento da pesca esportiva</a:t>
            </a:r>
            <a:r>
              <a:rPr lang="pt-BR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pt-BR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exemplo, o turista que vier pescar e pretender remar embarcado, é possível que haja uma pequena empresa para locar caiaques de pesca, varas, iscas e etc. Se a família do pescador não pretender pescar mas passear no rio, terá empresa para vender passeios de botes, boias etc. Outra empresa para passeios a cavalo, charrete e assim por diante.... será uma gama muito grande de oportunidades.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pt-BR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Porém, para que haja aventura segura, é muito importante que o Município se preocupe com a formação e capacitação dos jovens tomazinenses. São esses jovens que formarão suas pequenas agências e arregimentarão os turistas. .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pt-BR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SEBRAE é órgão que tem realizado experiências incríveis por todo o Brasil, assim como diversas outras agências neste setor. É necessário que se estimule de forma acentuada a capacitação dos jovens tomazinenses, pois é esta faixa etária que se empolgarão com as demandas do turismo </a:t>
            </a:r>
            <a:r>
              <a:rPr lang="pt-BR" sz="1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tomazinense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A3FFAF-A998-0226-9F52-1DA37D5F1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780" y="1987296"/>
            <a:ext cx="4680204" cy="36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24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72ED18-B9CF-4431-36F6-90333E53E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781" y="596678"/>
            <a:ext cx="6029739" cy="720058"/>
          </a:xfrm>
        </p:spPr>
        <p:txBody>
          <a:bodyPr/>
          <a:lstStyle/>
          <a:p>
            <a:r>
              <a:rPr lang="pt-BR" b="1" dirty="0"/>
              <a:t>9- AGÊNCIAS DE VENDAS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7D5DAC-EB7B-6774-1355-F74D23A8A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0532" y="1447800"/>
            <a:ext cx="6463348" cy="4706112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07000"/>
              </a:lnSpc>
              <a:spcAft>
                <a:spcPts val="20"/>
              </a:spcAft>
            </a:pPr>
            <a:r>
              <a:rPr lang="pt-BR" kern="1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mercado consumidor maior do Turismo da Pesca Esportiva deverá ser Londrina, Ponta Grossa, Maringá, Curitiba e São Paulo. É necessário que o Município invista em folders e propagandas, já indicando as empresas locais para o receptivo a serem entregues para essas agências parceiras. São elas que vão vender os passeios nesses grandes centros. Se a cada mês vier um ônibus cheio de pescadores de Londrina, no outro mês um ônibus de Maringá e assim por diante, todo o comércio local será favorecido, pois os passeios terão durabilidade mínima de dois dias.</a:t>
            </a:r>
            <a:endParaRPr lang="pt-BR" sz="18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o passar do tempo e através da alta procura pelos produtos turísticos, muitas agências de viagens se interessarão por Tomazina. É importante ter ciência que não existe alto padrão receptivo sem o trabalho das agências, pois são elas as encarregadas de hospedar e alimentar o turista com as melhores opções locais. Isso não tem nada a ver com “estabelecimentos chiques”, pois o público alvo NÃO será este, porém é necessário dentro da simplicidade já existente no comércio local muita limpeza, educação e amabilidade junto aos turistas. </a:t>
            </a:r>
          </a:p>
          <a:p>
            <a:pPr algn="just">
              <a:lnSpc>
                <a:spcPct val="107000"/>
              </a:lnSpc>
              <a:spcAft>
                <a:spcPts val="2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não entende de turismo insiste em dizer que primeiro a </a:t>
            </a:r>
            <a:r>
              <a:rPr lang="pt-BR" kern="1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idade tem que estar estruturada com grandes hotéis e restaurantes para poder receber o turista. Com esse pensamento toda a região do Norte Pioneiro deixa de crescer. Claro que o ideal seria em toda localidade ter bons hotéis e bons restaurantes, mas isso será </a:t>
            </a:r>
            <a:r>
              <a:rPr lang="pt-BR" sz="1800" b="1" u="sng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consequência</a:t>
            </a:r>
            <a:r>
              <a:rPr lang="pt-BR" sz="1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um grande trabalho. Nenhum grande empresário vai investir em Hotel em Tomazina, se não existir público para isso. 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DC2AE97-6525-D24E-D998-92A5121E9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897" y="1447800"/>
            <a:ext cx="3793108" cy="250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59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0E65C-2941-CC32-FF92-D4D13B8A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646" y="276638"/>
            <a:ext cx="5705855" cy="1280890"/>
          </a:xfrm>
        </p:spPr>
        <p:txBody>
          <a:bodyPr/>
          <a:lstStyle/>
          <a:p>
            <a:r>
              <a:rPr lang="pt-BR" b="1" dirty="0"/>
              <a:t>10-POLÍTICA PÚBLICA DE CONSCIENTIZAÇÃO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DAD436-CC5F-42B3-B603-D3799FDA1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731" y="1737360"/>
            <a:ext cx="6865684" cy="425878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pt-BR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Imaginar que os velhos pescadores do Rio das Cinzas vão acatar e aceitar as regras da Pesca Esportiva com a simples apresentação deste Projeto é muita pretensão e otimismo.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pt-BR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pesca esportiva é muito diferente da pesca tradicional realizada com varas de bambus. O manuseio das carretilhas ou do Fly exige técnica que será adquirida com muito tempo de treinamento. A ideia é ampliar as atividades da ATOCA – Associação Tomazinense de Canoagem inserindo também a atividade de pesca esportiva, onde as crianças aprenderão a realizar com maestria todos os lançamentos e técnicas existentes nesta modalidade esportiva.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pt-BR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Município deverá trabalhar a “Educação Ambiental” fora das salas de aulas, através de campanhas publicitárias buscando sensibilizar as pessoas para a importância da preservação do meio ambiente e a promoção do desenvolvimento sustentável. Mostrar aos cidadãos que a implantação do Projeto abre várias portas para o comércio já existente e aqueles que deverão iniciar com a demanda turística.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endParaRPr lang="pt-B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"/>
              </a:spcAft>
            </a:pPr>
            <a:endParaRPr lang="pt-BR" sz="1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FEDD533-7428-76E0-35FB-F8AA6C107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168" y="642156"/>
            <a:ext cx="3848519" cy="24565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DF0EC84-C0EC-DF6D-2A41-8277040A2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296" y="3291840"/>
            <a:ext cx="2266253" cy="322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12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2CD12-2C79-1470-DBEE-5F7593E15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Projeto Dourados do Cinzas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24BD19-1B88-6FFA-C1A9-32F4743D6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140" y="1609344"/>
            <a:ext cx="5439156" cy="3508450"/>
          </a:xfrm>
        </p:spPr>
        <p:txBody>
          <a:bodyPr/>
          <a:lstStyle/>
          <a:p>
            <a:pPr algn="ctr"/>
            <a:endParaRPr lang="pt-BR" sz="18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“Um sonho quando sonhado sozinho é simplesmente um sonho. Mas quando </a:t>
            </a:r>
            <a:r>
              <a:rPr lang="pt-BR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passamos a sonhar esse mesmo sonho juntos, esse sonho deixa de ser só um sonho e p</a:t>
            </a:r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assa a ser uma realidade” – Lenilson Xavier.</a:t>
            </a:r>
          </a:p>
          <a:p>
            <a:pPr marL="0" indent="0" algn="ctr">
              <a:buNone/>
            </a:pPr>
            <a:endParaRPr lang="pt-BR" sz="18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“Quando duas ou mais pessoas perseguem o mesmo objetivo, a energia de realização se potencializa e a meta é atingida mais rapidamente”- Lars Grael</a:t>
            </a:r>
          </a:p>
          <a:p>
            <a:pPr marL="0" indent="0" algn="ctr">
              <a:buNone/>
            </a:pPr>
            <a:endParaRPr lang="pt-BR" sz="18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18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85F852E-5AE7-AE6C-33E3-1CFC0FCBA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944" y="2174172"/>
            <a:ext cx="4370832" cy="294362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93AB5AE-989A-E83D-58E8-B08FE0C2C11C}"/>
              </a:ext>
            </a:extLst>
          </p:cNvPr>
          <p:cNvSpPr txBox="1"/>
          <p:nvPr/>
        </p:nvSpPr>
        <p:spPr>
          <a:xfrm>
            <a:off x="2752344" y="5596128"/>
            <a:ext cx="7178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Obrigado</a:t>
            </a:r>
          </a:p>
          <a:p>
            <a:endParaRPr lang="pt-BR" dirty="0"/>
          </a:p>
          <a:p>
            <a:r>
              <a:rPr lang="pt-BR" dirty="0"/>
              <a:t>Argos G. D. Rodrigues </a:t>
            </a:r>
          </a:p>
          <a:p>
            <a:r>
              <a:rPr lang="pt-BR" dirty="0"/>
              <a:t>E:mail </a:t>
            </a:r>
            <a:r>
              <a:rPr lang="pt-BR" dirty="0">
                <a:hlinkClick r:id="rId3"/>
              </a:rPr>
              <a:t>argos.rodrigues01@gmail.com</a:t>
            </a:r>
            <a:r>
              <a:rPr lang="pt-BR" dirty="0"/>
              <a:t>   WhatsApp 45 999738145</a:t>
            </a:r>
          </a:p>
        </p:txBody>
      </p:sp>
    </p:spTree>
    <p:extLst>
      <p:ext uri="{BB962C8B-B14F-4D97-AF65-F5344CB8AC3E}">
        <p14:creationId xmlns:p14="http://schemas.microsoft.com/office/powerpoint/2010/main" val="480417215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5D55B0-8C0C-44C0-8737-0277D77D9DB5}">
  <we:reference id="wa200005566" version="3.0.0.2" store="pt-B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8041</TotalTime>
  <Words>2281</Words>
  <Application>Microsoft Office PowerPoint</Application>
  <PresentationFormat>Widescreen</PresentationFormat>
  <Paragraphs>195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6" baseType="lpstr">
      <vt:lpstr>Aptos</vt:lpstr>
      <vt:lpstr>Arial</vt:lpstr>
      <vt:lpstr>Calibri</vt:lpstr>
      <vt:lpstr>Century Gothic</vt:lpstr>
      <vt:lpstr>Century Gothic (Títulos)</vt:lpstr>
      <vt:lpstr>Times New Roman</vt:lpstr>
      <vt:lpstr>Wingdings</vt:lpstr>
      <vt:lpstr>Wingdings 3</vt:lpstr>
      <vt:lpstr>Cacho</vt:lpstr>
      <vt:lpstr>                       Projeto Dourados do Cinzas</vt:lpstr>
      <vt:lpstr>Área de atuação</vt:lpstr>
      <vt:lpstr>10 MOTIVOS DO PORQUÊ INVESTIR NA PESCA ESPORTIVA EM TOMAZINA</vt:lpstr>
      <vt:lpstr>Roda do Sucesso </vt:lpstr>
      <vt:lpstr>1-Gestão Pública Privada</vt:lpstr>
      <vt:lpstr>2-Acompanhamento acadêmico</vt:lpstr>
      <vt:lpstr>3-SIPA-CINZAS</vt:lpstr>
      <vt:lpstr>4-PONTURPESCA´s – Ponto Turístico de Pesca</vt:lpstr>
      <vt:lpstr>PONTURPESCA´s – contrapartidas</vt:lpstr>
      <vt:lpstr>ESTIMATIVA RECEITA PONTURPESCA´s *Estimativa moderada considerando apenas dois dias por semana ou 8 dias por mês </vt:lpstr>
      <vt:lpstr>5- Criação de Peixes Nativos</vt:lpstr>
      <vt:lpstr>6- Mudas frutíferas</vt:lpstr>
      <vt:lpstr>7-EVENTOS DE PESCA ESPORTIVA</vt:lpstr>
      <vt:lpstr>8- SEBRAE/MUNICIPIO criar linha de créditos para que munícipes possam ser empresários do setor </vt:lpstr>
      <vt:lpstr>9- AGÊNCIAS DE VENDAS </vt:lpstr>
      <vt:lpstr>10-POLÍTICA PÚBLICA DE CONSCIENTIZAÇÃO</vt:lpstr>
      <vt:lpstr>Projeto Dourados do Cinzas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Argos Gonçalves Dias Rodrigues</dc:creator>
  <cp:lastModifiedBy>Argos Gonçalves Dias Rodrigues</cp:lastModifiedBy>
  <cp:revision>4</cp:revision>
  <dcterms:created xsi:type="dcterms:W3CDTF">2025-01-21T18:24:06Z</dcterms:created>
  <dcterms:modified xsi:type="dcterms:W3CDTF">2026-02-10T13:25:44Z</dcterms:modified>
</cp:coreProperties>
</file>